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9144000"/>
  <p:notesSz cx="7010400" cy="9296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7840" cy="464820"/>
          </a:xfrm>
          <a:prstGeom prst="rect">
            <a:avLst/>
          </a:prstGeom>
          <a:noFill/>
          <a:ln>
            <a:noFill/>
          </a:ln>
        </p:spPr>
        <p:txBody>
          <a:bodyPr anchorCtr="0" anchor="t" bIns="46575" lIns="93175" spcFirstLastPara="1" rIns="93175" wrap="square" tIns="4657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0938" y="0"/>
            <a:ext cx="3037840" cy="464820"/>
          </a:xfrm>
          <a:prstGeom prst="rect">
            <a:avLst/>
          </a:prstGeom>
          <a:noFill/>
          <a:ln>
            <a:noFill/>
          </a:ln>
        </p:spPr>
        <p:txBody>
          <a:bodyPr anchorCtr="0" anchor="t" bIns="46575" lIns="93175" spcFirstLastPara="1" rIns="93175" wrap="square" tIns="46575">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967"/>
            <a:ext cx="3037840" cy="464820"/>
          </a:xfrm>
          <a:prstGeom prst="rect">
            <a:avLst/>
          </a:prstGeom>
          <a:noFill/>
          <a:ln>
            <a:noFill/>
          </a:ln>
        </p:spPr>
        <p:txBody>
          <a:bodyPr anchorCtr="0" anchor="b" bIns="46575" lIns="93175" spcFirstLastPara="1" rIns="93175" wrap="square" tIns="4657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0938" y="8829967"/>
            <a:ext cx="3037840" cy="464820"/>
          </a:xfrm>
          <a:prstGeom prst="rect">
            <a:avLst/>
          </a:prstGeom>
          <a:noFill/>
          <a:ln>
            <a:noFill/>
          </a:ln>
        </p:spPr>
        <p:txBody>
          <a:bodyPr anchorCtr="0" anchor="b"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p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88" name="Google Shape;88;p1:notes"/>
          <p:cNvSpPr txBox="1"/>
          <p:nvPr>
            <p:ph idx="12" type="sldNum"/>
          </p:nvPr>
        </p:nvSpPr>
        <p:spPr>
          <a:xfrm>
            <a:off x="3970938" y="8829967"/>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0: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92" name="Google Shape;192;p10:notes"/>
          <p:cNvSpPr txBox="1"/>
          <p:nvPr>
            <p:ph idx="12" type="sldNum"/>
          </p:nvPr>
        </p:nvSpPr>
        <p:spPr>
          <a:xfrm>
            <a:off x="3970938" y="8829967"/>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1: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1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00" name="Google Shape;200;p11:notes"/>
          <p:cNvSpPr txBox="1"/>
          <p:nvPr>
            <p:ph idx="12" type="sldNum"/>
          </p:nvPr>
        </p:nvSpPr>
        <p:spPr>
          <a:xfrm>
            <a:off x="3970938" y="8829967"/>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2: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07" name="Google Shape;207;p12:notes"/>
          <p:cNvSpPr txBox="1"/>
          <p:nvPr>
            <p:ph idx="12" type="sldNum"/>
          </p:nvPr>
        </p:nvSpPr>
        <p:spPr>
          <a:xfrm>
            <a:off x="3970938" y="8829967"/>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3: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1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61" name="Google Shape;261;p13:notes"/>
          <p:cNvSpPr txBox="1"/>
          <p:nvPr>
            <p:ph idx="12" type="sldNum"/>
          </p:nvPr>
        </p:nvSpPr>
        <p:spPr>
          <a:xfrm>
            <a:off x="3970938" y="8829967"/>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4: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1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69" name="Google Shape;269;p14:notes"/>
          <p:cNvSpPr txBox="1"/>
          <p:nvPr>
            <p:ph idx="12" type="sldNum"/>
          </p:nvPr>
        </p:nvSpPr>
        <p:spPr>
          <a:xfrm>
            <a:off x="3970938" y="8829967"/>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5: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1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83" name="Google Shape;283;p15:notes"/>
          <p:cNvSpPr txBox="1"/>
          <p:nvPr>
            <p:ph idx="12" type="sldNum"/>
          </p:nvPr>
        </p:nvSpPr>
        <p:spPr>
          <a:xfrm>
            <a:off x="3970938" y="8829967"/>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6: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16: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90" name="Google Shape;290;p16:notes"/>
          <p:cNvSpPr txBox="1"/>
          <p:nvPr>
            <p:ph idx="12" type="sldNum"/>
          </p:nvPr>
        </p:nvSpPr>
        <p:spPr>
          <a:xfrm>
            <a:off x="3970938" y="8829967"/>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7: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1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97" name="Google Shape;297;p17:notes"/>
          <p:cNvSpPr txBox="1"/>
          <p:nvPr>
            <p:ph idx="12" type="sldNum"/>
          </p:nvPr>
        </p:nvSpPr>
        <p:spPr>
          <a:xfrm>
            <a:off x="3970938" y="8829967"/>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8: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1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04" name="Google Shape;304;p18:notes"/>
          <p:cNvSpPr txBox="1"/>
          <p:nvPr>
            <p:ph idx="12" type="sldNum"/>
          </p:nvPr>
        </p:nvSpPr>
        <p:spPr>
          <a:xfrm>
            <a:off x="3970938" y="8829967"/>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9: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p19: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11" name="Google Shape;311;p19:notes"/>
          <p:cNvSpPr txBox="1"/>
          <p:nvPr>
            <p:ph idx="12" type="sldNum"/>
          </p:nvPr>
        </p:nvSpPr>
        <p:spPr>
          <a:xfrm>
            <a:off x="3970938" y="8829967"/>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97" name="Google Shape;97;p2:notes"/>
          <p:cNvSpPr txBox="1"/>
          <p:nvPr>
            <p:ph idx="12" type="sldNum"/>
          </p:nvPr>
        </p:nvSpPr>
        <p:spPr>
          <a:xfrm>
            <a:off x="3970938" y="8829967"/>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0: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p20: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20" name="Google Shape;320;p20:notes"/>
          <p:cNvSpPr txBox="1"/>
          <p:nvPr>
            <p:ph idx="12" type="sldNum"/>
          </p:nvPr>
        </p:nvSpPr>
        <p:spPr>
          <a:xfrm>
            <a:off x="3970938" y="8829967"/>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1: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21: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28" name="Google Shape;328;p21:notes"/>
          <p:cNvSpPr txBox="1"/>
          <p:nvPr>
            <p:ph idx="12" type="sldNum"/>
          </p:nvPr>
        </p:nvSpPr>
        <p:spPr>
          <a:xfrm>
            <a:off x="3970938" y="8829967"/>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2: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p22: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37" name="Google Shape;337;p22:notes"/>
          <p:cNvSpPr txBox="1"/>
          <p:nvPr>
            <p:ph idx="12" type="sldNum"/>
          </p:nvPr>
        </p:nvSpPr>
        <p:spPr>
          <a:xfrm>
            <a:off x="3970938" y="8829967"/>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3: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43" name="Google Shape;343;p2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44" name="Google Shape;344;p23:notes"/>
          <p:cNvSpPr txBox="1"/>
          <p:nvPr>
            <p:ph idx="12" type="sldNum"/>
          </p:nvPr>
        </p:nvSpPr>
        <p:spPr>
          <a:xfrm>
            <a:off x="3970938" y="8829967"/>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3: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04" name="Google Shape;104;p3:notes"/>
          <p:cNvSpPr txBox="1"/>
          <p:nvPr>
            <p:ph idx="12" type="sldNum"/>
          </p:nvPr>
        </p:nvSpPr>
        <p:spPr>
          <a:xfrm>
            <a:off x="3970938" y="8829967"/>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4: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4: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15" name="Google Shape;115;p4:notes"/>
          <p:cNvSpPr txBox="1"/>
          <p:nvPr>
            <p:ph idx="12" type="sldNum"/>
          </p:nvPr>
        </p:nvSpPr>
        <p:spPr>
          <a:xfrm>
            <a:off x="3970938" y="8829967"/>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5: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p5: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24" name="Google Shape;124;p5:notes"/>
          <p:cNvSpPr txBox="1"/>
          <p:nvPr>
            <p:ph idx="12" type="sldNum"/>
          </p:nvPr>
        </p:nvSpPr>
        <p:spPr>
          <a:xfrm>
            <a:off x="3970938" y="8829967"/>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6: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33" name="Google Shape;133;p6:notes"/>
          <p:cNvSpPr txBox="1"/>
          <p:nvPr>
            <p:ph idx="12" type="sldNum"/>
          </p:nvPr>
        </p:nvSpPr>
        <p:spPr>
          <a:xfrm>
            <a:off x="3970938" y="8829967"/>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7: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7: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46" name="Google Shape;146;p7:notes"/>
          <p:cNvSpPr txBox="1"/>
          <p:nvPr>
            <p:ph idx="12" type="sldNum"/>
          </p:nvPr>
        </p:nvSpPr>
        <p:spPr>
          <a:xfrm>
            <a:off x="3970938" y="8829967"/>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8: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8: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56" name="Google Shape;156;p8:notes"/>
          <p:cNvSpPr txBox="1"/>
          <p:nvPr>
            <p:ph idx="12" type="sldNum"/>
          </p:nvPr>
        </p:nvSpPr>
        <p:spPr>
          <a:xfrm>
            <a:off x="3970938" y="8829967"/>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9:notes"/>
          <p:cNvSpPr/>
          <p:nvPr>
            <p:ph idx="2" type="sldImg"/>
          </p:nvPr>
        </p:nvSpPr>
        <p:spPr>
          <a:xfrm>
            <a:off x="1181100" y="696913"/>
            <a:ext cx="4648200"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9:notes"/>
          <p:cNvSpPr txBox="1"/>
          <p:nvPr>
            <p:ph idx="1" type="body"/>
          </p:nvPr>
        </p:nvSpPr>
        <p:spPr>
          <a:xfrm>
            <a:off x="701040" y="4415790"/>
            <a:ext cx="5608320" cy="418338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69" name="Google Shape;169;p9:notes"/>
          <p:cNvSpPr txBox="1"/>
          <p:nvPr>
            <p:ph idx="12" type="sldNum"/>
          </p:nvPr>
        </p:nvSpPr>
        <p:spPr>
          <a:xfrm>
            <a:off x="3970938" y="8829967"/>
            <a:ext cx="3037840" cy="464820"/>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 name="Google Shape;18;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 name="Google Shape;75;p11"/>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6" name="Google Shape;76;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 name="Google Shape;81;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 name="Shape 21"/>
        <p:cNvGrpSpPr/>
        <p:nvPr/>
      </p:nvGrpSpPr>
      <p:grpSpPr>
        <a:xfrm>
          <a:off x="0" y="0"/>
          <a:ext cx="0" cy="0"/>
          <a:chOff x="0" y="0"/>
          <a:chExt cx="0" cy="0"/>
        </a:xfrm>
      </p:grpSpPr>
      <p:sp>
        <p:nvSpPr>
          <p:cNvPr id="22" name="Google Shape;22;p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24" name="Google Shape;24;p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25" name="Google Shape;25;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 name="Google Shape;34;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5" name="Google Shape;35;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9" name="Shape 39"/>
        <p:cNvGrpSpPr/>
        <p:nvPr/>
      </p:nvGrpSpPr>
      <p:grpSpPr>
        <a:xfrm>
          <a:off x="0" y="0"/>
          <a:ext cx="0" cy="0"/>
          <a:chOff x="0" y="0"/>
          <a:chExt cx="0" cy="0"/>
        </a:xfrm>
      </p:grpSpPr>
      <p:sp>
        <p:nvSpPr>
          <p:cNvPr id="40" name="Google Shape;40;p6"/>
          <p:cNvSpPr/>
          <p:nvPr/>
        </p:nvSpPr>
        <p:spPr>
          <a:xfrm>
            <a:off x="160338" y="144463"/>
            <a:ext cx="8831262" cy="6561137"/>
          </a:xfrm>
          <a:prstGeom prst="roundRect">
            <a:avLst>
              <a:gd fmla="val 3912" name="adj"/>
            </a:avLst>
          </a:prstGeom>
          <a:noFill/>
          <a:ln cap="flat" cmpd="sng" w="12700">
            <a:solidFill>
              <a:srgbClr val="BFBFBF"/>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1" name="Google Shape;41;p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2" name="Google Shape;42;p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3" name="Google Shape;43;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sp>
        <p:nvSpPr>
          <p:cNvPr id="47" name="Google Shape;47;p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 name="Google Shape;48;p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49" name="Google Shape;49;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 name="Shape 52"/>
        <p:cNvGrpSpPr/>
        <p:nvPr/>
      </p:nvGrpSpPr>
      <p:grpSpPr>
        <a:xfrm>
          <a:off x="0" y="0"/>
          <a:ext cx="0" cy="0"/>
          <a:chOff x="0" y="0"/>
          <a:chExt cx="0" cy="0"/>
        </a:xfrm>
      </p:grpSpPr>
      <p:sp>
        <p:nvSpPr>
          <p:cNvPr id="53" name="Google Shape;53;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4" name="Google Shape;54;p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5" name="Google Shape;55;p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6" name="Google Shape;56;p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7" name="Google Shape;57;p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8" name="Google Shape;58;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1" name="Shape 61"/>
        <p:cNvGrpSpPr/>
        <p:nvPr/>
      </p:nvGrpSpPr>
      <p:grpSpPr>
        <a:xfrm>
          <a:off x="0" y="0"/>
          <a:ext cx="0" cy="0"/>
          <a:chOff x="0" y="0"/>
          <a:chExt cx="0" cy="0"/>
        </a:xfrm>
      </p:grpSpPr>
      <p:sp>
        <p:nvSpPr>
          <p:cNvPr id="62" name="Google Shape;62;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3" name="Google Shape;63;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 name="Google Shape;68;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9" name="Google Shape;69;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0" name="Google Shape;70;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sz="1200">
                <a:solidFill>
                  <a:srgbClr val="888888"/>
                </a:solidFill>
                <a:latin typeface="Calibri"/>
                <a:ea typeface="Calibri"/>
                <a:cs typeface="Calibri"/>
                <a:sym typeface="Calibri"/>
              </a:defRPr>
            </a:lvl1pPr>
            <a:lvl2pPr indent="0" lvl="1" marL="0" marR="0" algn="r">
              <a:spcBef>
                <a:spcPts val="0"/>
              </a:spcBef>
              <a:spcAft>
                <a:spcPts val="0"/>
              </a:spcAft>
              <a:buNone/>
              <a:defRPr sz="1200">
                <a:solidFill>
                  <a:srgbClr val="888888"/>
                </a:solidFill>
                <a:latin typeface="Calibri"/>
                <a:ea typeface="Calibri"/>
                <a:cs typeface="Calibri"/>
                <a:sym typeface="Calibri"/>
              </a:defRPr>
            </a:lvl2pPr>
            <a:lvl3pPr indent="0" lvl="2" marL="0" marR="0" algn="r">
              <a:spcBef>
                <a:spcPts val="0"/>
              </a:spcBef>
              <a:spcAft>
                <a:spcPts val="0"/>
              </a:spcAft>
              <a:buNone/>
              <a:defRPr sz="1200">
                <a:solidFill>
                  <a:srgbClr val="888888"/>
                </a:solidFill>
                <a:latin typeface="Calibri"/>
                <a:ea typeface="Calibri"/>
                <a:cs typeface="Calibri"/>
                <a:sym typeface="Calibri"/>
              </a:defRPr>
            </a:lvl3pPr>
            <a:lvl4pPr indent="0" lvl="3" marL="0" marR="0" algn="r">
              <a:spcBef>
                <a:spcPts val="0"/>
              </a:spcBef>
              <a:spcAft>
                <a:spcPts val="0"/>
              </a:spcAft>
              <a:buNone/>
              <a:defRPr sz="1200">
                <a:solidFill>
                  <a:srgbClr val="888888"/>
                </a:solidFill>
                <a:latin typeface="Calibri"/>
                <a:ea typeface="Calibri"/>
                <a:cs typeface="Calibri"/>
                <a:sym typeface="Calibri"/>
              </a:defRPr>
            </a:lvl4pPr>
            <a:lvl5pPr indent="0" lvl="4" marL="0" marR="0" algn="r">
              <a:spcBef>
                <a:spcPts val="0"/>
              </a:spcBef>
              <a:spcAft>
                <a:spcPts val="0"/>
              </a:spcAft>
              <a:buNone/>
              <a:defRPr sz="1200">
                <a:solidFill>
                  <a:srgbClr val="888888"/>
                </a:solidFill>
                <a:latin typeface="Calibri"/>
                <a:ea typeface="Calibri"/>
                <a:cs typeface="Calibri"/>
                <a:sym typeface="Calibri"/>
              </a:defRPr>
            </a:lvl5pPr>
            <a:lvl6pPr indent="0" lvl="5" marL="0" marR="0" algn="r">
              <a:spcBef>
                <a:spcPts val="0"/>
              </a:spcBef>
              <a:spcAft>
                <a:spcPts val="0"/>
              </a:spcAft>
              <a:buNone/>
              <a:defRPr sz="1200">
                <a:solidFill>
                  <a:srgbClr val="888888"/>
                </a:solidFill>
                <a:latin typeface="Calibri"/>
                <a:ea typeface="Calibri"/>
                <a:cs typeface="Calibri"/>
                <a:sym typeface="Calibri"/>
              </a:defRPr>
            </a:lvl6pPr>
            <a:lvl7pPr indent="0" lvl="6" marL="0" marR="0" algn="r">
              <a:spcBef>
                <a:spcPts val="0"/>
              </a:spcBef>
              <a:spcAft>
                <a:spcPts val="0"/>
              </a:spcAft>
              <a:buNone/>
              <a:defRPr sz="1200">
                <a:solidFill>
                  <a:srgbClr val="888888"/>
                </a:solidFill>
                <a:latin typeface="Calibri"/>
                <a:ea typeface="Calibri"/>
                <a:cs typeface="Calibri"/>
                <a:sym typeface="Calibri"/>
              </a:defRPr>
            </a:lvl7pPr>
            <a:lvl8pPr indent="0" lvl="7" marL="0" marR="0" algn="r">
              <a:spcBef>
                <a:spcPts val="0"/>
              </a:spcBef>
              <a:spcAft>
                <a:spcPts val="0"/>
              </a:spcAft>
              <a:buNone/>
              <a:defRPr sz="1200">
                <a:solidFill>
                  <a:srgbClr val="888888"/>
                </a:solidFill>
                <a:latin typeface="Calibri"/>
                <a:ea typeface="Calibri"/>
                <a:cs typeface="Calibri"/>
                <a:sym typeface="Calibri"/>
              </a:defRPr>
            </a:lvl8pPr>
            <a:lvl9pPr indent="0" lvl="8" marL="0" marR="0" algn="r">
              <a:spcBef>
                <a:spcPts val="0"/>
              </a:spcBef>
              <a:spcAft>
                <a:spcPts val="0"/>
              </a:spcAft>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35000">
              <a:schemeClr val="lt1"/>
            </a:gs>
            <a:gs pos="100000">
              <a:srgbClr val="BEBEBE"/>
            </a:gs>
          </a:gsLst>
          <a:path path="circle">
            <a:fillToRect b="50%" l="50%" r="50%" t="50%"/>
          </a:path>
          <a:tileRect/>
        </a:gra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23.jpg"/><Relationship Id="rId9" Type="http://schemas.openxmlformats.org/officeDocument/2006/relationships/image" Target="../media/image32.jpg"/><Relationship Id="rId5" Type="http://schemas.openxmlformats.org/officeDocument/2006/relationships/image" Target="../media/image25.png"/><Relationship Id="rId6" Type="http://schemas.openxmlformats.org/officeDocument/2006/relationships/hyperlink" Target="https://iotmaker.vn/cable-micro-usb-b-80cm.html" TargetMode="External"/><Relationship Id="rId7" Type="http://schemas.openxmlformats.org/officeDocument/2006/relationships/image" Target="../media/image34.jpg"/><Relationship Id="rId8"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6.jpg"/><Relationship Id="rId4" Type="http://schemas.openxmlformats.org/officeDocument/2006/relationships/image" Target="../media/image30.jpg"/><Relationship Id="rId5" Type="http://schemas.openxmlformats.org/officeDocument/2006/relationships/image" Target="../media/image3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jpg"/><Relationship Id="rId4" Type="http://schemas.openxmlformats.org/officeDocument/2006/relationships/image" Target="../media/image9.jpg"/><Relationship Id="rId5" Type="http://schemas.openxmlformats.org/officeDocument/2006/relationships/image" Target="../media/image15.png"/><Relationship Id="rId6" Type="http://schemas.openxmlformats.org/officeDocument/2006/relationships/hyperlink" Target="https://vi.wikipedia.org/wiki/X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1.jpg"/><Relationship Id="rId5" Type="http://schemas.openxmlformats.org/officeDocument/2006/relationships/image" Target="../media/image5.jpg"/><Relationship Id="rId6" Type="http://schemas.openxmlformats.org/officeDocument/2006/relationships/image" Target="../media/image13.jpg"/><Relationship Id="rId7"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3"/>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91" name="Google Shape;91;p13"/>
          <p:cNvSpPr/>
          <p:nvPr/>
        </p:nvSpPr>
        <p:spPr>
          <a:xfrm>
            <a:off x="1143000" y="1066800"/>
            <a:ext cx="7162800" cy="138499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rgbClr val="000000"/>
                </a:solidFill>
                <a:latin typeface="Calibri"/>
                <a:ea typeface="Calibri"/>
                <a:cs typeface="Calibri"/>
                <a:sym typeface="Calibri"/>
              </a:rPr>
              <a:t>HỆ THỐNG QUẢN LÝ VÀO RA CHO DÃY NHÀ TRỌ SINH VIÊN CHUNG CƯ MINI ỨNG DỤNG IoT</a:t>
            </a:r>
            <a:endParaRPr b="1" i="0" sz="2800" u="none" cap="none" strike="noStrike">
              <a:solidFill>
                <a:schemeClr val="dk1"/>
              </a:solidFill>
              <a:latin typeface="Calibri"/>
              <a:ea typeface="Calibri"/>
              <a:cs typeface="Calibri"/>
              <a:sym typeface="Calibri"/>
            </a:endParaRPr>
          </a:p>
        </p:txBody>
      </p:sp>
      <p:sp>
        <p:nvSpPr>
          <p:cNvPr id="92" name="Google Shape;92;p13"/>
          <p:cNvSpPr/>
          <p:nvPr/>
        </p:nvSpPr>
        <p:spPr>
          <a:xfrm>
            <a:off x="3733800" y="5029200"/>
            <a:ext cx="5029200"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1800" u="none" cap="none" strike="noStrike">
                <a:solidFill>
                  <a:srgbClr val="000000"/>
                </a:solidFill>
                <a:latin typeface="Calibri"/>
                <a:ea typeface="Calibri"/>
                <a:cs typeface="Calibri"/>
                <a:sym typeface="Calibri"/>
              </a:rPr>
              <a:t>Sinh viên thực hiện: - Nguyễn Khắc Công</a:t>
            </a:r>
            <a:br>
              <a:rPr b="1" i="0" lang="en-US" sz="1800" u="none" cap="none" strike="noStrike">
                <a:solidFill>
                  <a:srgbClr val="000000"/>
                </a:solidFill>
                <a:latin typeface="Calibri"/>
                <a:ea typeface="Calibri"/>
                <a:cs typeface="Calibri"/>
                <a:sym typeface="Calibri"/>
              </a:rPr>
            </a:br>
            <a:r>
              <a:rPr b="1" i="0" lang="en-US" sz="1800" u="none" cap="none" strike="noStrike">
                <a:solidFill>
                  <a:srgbClr val="000000"/>
                </a:solidFill>
                <a:latin typeface="Calibri"/>
                <a:ea typeface="Calibri"/>
                <a:cs typeface="Calibri"/>
                <a:sym typeface="Calibri"/>
              </a:rPr>
              <a:t>                                     - Nguyễn Phúc Đạt</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rPr b="1" lang="en-US" sz="1800">
                <a:solidFill>
                  <a:srgbClr val="000000"/>
                </a:solidFill>
                <a:latin typeface="Calibri"/>
                <a:ea typeface="Calibri"/>
                <a:cs typeface="Calibri"/>
                <a:sym typeface="Calibri"/>
              </a:rPr>
              <a:t>		  - Phan Thị Ngọc</a:t>
            </a:r>
            <a:endParaRPr b="1" sz="1800">
              <a:solidFill>
                <a:srgbClr val="000000"/>
              </a:solidFill>
              <a:latin typeface="Calibri"/>
              <a:ea typeface="Calibri"/>
              <a:cs typeface="Calibri"/>
              <a:sym typeface="Calibri"/>
            </a:endParaRPr>
          </a:p>
          <a:p>
            <a:pPr indent="0" lvl="0" marL="0" marR="0" rtl="0" algn="l">
              <a:spcBef>
                <a:spcPts val="0"/>
              </a:spcBef>
              <a:spcAft>
                <a:spcPts val="0"/>
              </a:spcAft>
              <a:buNone/>
            </a:pPr>
            <a:r>
              <a:rPr b="1" lang="en-US" sz="1800">
                <a:solidFill>
                  <a:srgbClr val="000000"/>
                </a:solidFill>
                <a:latin typeface="Calibri"/>
                <a:ea typeface="Calibri"/>
                <a:cs typeface="Calibri"/>
                <a:sym typeface="Calibri"/>
              </a:rPr>
              <a:t> Lớp: C1907E </a:t>
            </a:r>
            <a:endParaRPr/>
          </a:p>
          <a:p>
            <a:pPr indent="0" lvl="0" marL="0" marR="0" rtl="0" algn="l">
              <a:spcBef>
                <a:spcPts val="0"/>
              </a:spcBef>
              <a:spcAft>
                <a:spcPts val="0"/>
              </a:spcAft>
              <a:buNone/>
            </a:pPr>
            <a:r>
              <a:rPr b="1" lang="en-US" sz="1800">
                <a:solidFill>
                  <a:srgbClr val="000000"/>
                </a:solidFill>
                <a:latin typeface="Calibri"/>
                <a:ea typeface="Calibri"/>
                <a:cs typeface="Calibri"/>
                <a:sym typeface="Calibri"/>
              </a:rPr>
              <a:t> Giảng viên hướng dẫn: Khuất Đức Anh</a:t>
            </a:r>
            <a:endParaRPr b="1" sz="1800">
              <a:solidFill>
                <a:schemeClr val="dk1"/>
              </a:solidFill>
              <a:latin typeface="Calibri"/>
              <a:ea typeface="Calibri"/>
              <a:cs typeface="Calibri"/>
              <a:sym typeface="Calibri"/>
            </a:endParaRPr>
          </a:p>
        </p:txBody>
      </p:sp>
      <p:pic>
        <p:nvPicPr>
          <p:cNvPr descr="Trong hình ảnh có thể có: 2 người, bao gồm Đức Anh" id="93" name="Google Shape;93;p13"/>
          <p:cNvPicPr preferRelativeResize="0"/>
          <p:nvPr/>
        </p:nvPicPr>
        <p:blipFill rotWithShape="1">
          <a:blip r:embed="rId4">
            <a:alphaModFix/>
          </a:blip>
          <a:srcRect b="0" l="0" r="0" t="0"/>
          <a:stretch/>
        </p:blipFill>
        <p:spPr>
          <a:xfrm>
            <a:off x="246743" y="4185557"/>
            <a:ext cx="3258457" cy="244384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2"/>
          <p:cNvSpPr txBox="1"/>
          <p:nvPr>
            <p:ph type="title"/>
          </p:nvPr>
        </p:nvSpPr>
        <p:spPr>
          <a:xfrm>
            <a:off x="798362" y="228600"/>
            <a:ext cx="3733800" cy="7159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solidFill>
                  <a:srgbClr val="D8243D"/>
                </a:solidFill>
              </a:rPr>
              <a:t>3. Tổng quan kiến trúc</a:t>
            </a:r>
            <a:endParaRPr b="1" sz="2800">
              <a:solidFill>
                <a:srgbClr val="D8243D"/>
              </a:solidFill>
            </a:endParaRPr>
          </a:p>
        </p:txBody>
      </p:sp>
      <p:sp>
        <p:nvSpPr>
          <p:cNvPr id="195" name="Google Shape;195;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600"/>
              <a:buNone/>
            </a:pPr>
            <a:r>
              <a:rPr lang="en-US" sz="1600">
                <a:latin typeface="Times New Roman"/>
                <a:ea typeface="Times New Roman"/>
                <a:cs typeface="Times New Roman"/>
                <a:sym typeface="Times New Roman"/>
              </a:rPr>
              <a:t>Gồm Bộ điều khiển kết nối Router Wifi, được kết nối với điện thoại. Sử dụng server Blynk để điều khiển thiết bị</a:t>
            </a:r>
            <a:endParaRPr sz="1600">
              <a:latin typeface="Times New Roman"/>
              <a:ea typeface="Times New Roman"/>
              <a:cs typeface="Times New Roman"/>
              <a:sym typeface="Times New Roman"/>
            </a:endParaRPr>
          </a:p>
        </p:txBody>
      </p:sp>
      <p:pic>
        <p:nvPicPr>
          <p:cNvPr id="196" name="Google Shape;196;p22"/>
          <p:cNvPicPr preferRelativeResize="0"/>
          <p:nvPr/>
        </p:nvPicPr>
        <p:blipFill rotWithShape="1">
          <a:blip r:embed="rId3">
            <a:alphaModFix/>
          </a:blip>
          <a:srcRect b="0" l="0" r="0" t="0"/>
          <a:stretch/>
        </p:blipFill>
        <p:spPr>
          <a:xfrm>
            <a:off x="1143000" y="2664148"/>
            <a:ext cx="6934200" cy="330802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457200" y="274638"/>
            <a:ext cx="2895600" cy="7921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solidFill>
                  <a:srgbClr val="D8243D"/>
                </a:solidFill>
              </a:rPr>
              <a:t> Sơ đồ cấu trúc</a:t>
            </a:r>
            <a:endParaRPr b="1" sz="2800">
              <a:solidFill>
                <a:srgbClr val="D8243D"/>
              </a:solidFill>
            </a:endParaRPr>
          </a:p>
        </p:txBody>
      </p:sp>
      <p:pic>
        <p:nvPicPr>
          <p:cNvPr id="203" name="Google Shape;203;p23"/>
          <p:cNvPicPr preferRelativeResize="0"/>
          <p:nvPr/>
        </p:nvPicPr>
        <p:blipFill rotWithShape="1">
          <a:blip r:embed="rId3">
            <a:alphaModFix/>
          </a:blip>
          <a:srcRect b="0" l="0" r="0" t="0"/>
          <a:stretch/>
        </p:blipFill>
        <p:spPr>
          <a:xfrm>
            <a:off x="457200" y="1683435"/>
            <a:ext cx="8305800" cy="479356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grpSp>
        <p:nvGrpSpPr>
          <p:cNvPr id="209" name="Google Shape;209;p24"/>
          <p:cNvGrpSpPr/>
          <p:nvPr/>
        </p:nvGrpSpPr>
        <p:grpSpPr>
          <a:xfrm>
            <a:off x="228600" y="1295400"/>
            <a:ext cx="2477065" cy="1498600"/>
            <a:chOff x="1292225" y="1295400"/>
            <a:chExt cx="2822575" cy="1498600"/>
          </a:xfrm>
        </p:grpSpPr>
        <p:sp>
          <p:nvSpPr>
            <p:cNvPr id="210" name="Google Shape;210;p24"/>
            <p:cNvSpPr/>
            <p:nvPr/>
          </p:nvSpPr>
          <p:spPr>
            <a:xfrm>
              <a:off x="1292225" y="1295400"/>
              <a:ext cx="2822575" cy="1498600"/>
            </a:xfrm>
            <a:prstGeom prst="rect">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1" name="Google Shape;211;p24"/>
            <p:cNvSpPr/>
            <p:nvPr/>
          </p:nvSpPr>
          <p:spPr>
            <a:xfrm>
              <a:off x="1292225" y="1295400"/>
              <a:ext cx="2822575" cy="3810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12" name="Google Shape;212;p24"/>
            <p:cNvCxnSpPr/>
            <p:nvPr/>
          </p:nvCxnSpPr>
          <p:spPr>
            <a:xfrm>
              <a:off x="1292225" y="1739900"/>
              <a:ext cx="2822575" cy="0"/>
            </a:xfrm>
            <a:prstGeom prst="straightConnector1">
              <a:avLst/>
            </a:prstGeom>
            <a:noFill/>
            <a:ln cap="flat" cmpd="sng" w="12700">
              <a:solidFill>
                <a:schemeClr val="accent3"/>
              </a:solidFill>
              <a:prstDash val="dash"/>
              <a:round/>
              <a:headEnd len="sm" w="sm" type="none"/>
              <a:tailEnd len="sm" w="sm" type="none"/>
            </a:ln>
          </p:spPr>
        </p:cxnSp>
      </p:grpSp>
      <p:grpSp>
        <p:nvGrpSpPr>
          <p:cNvPr id="213" name="Google Shape;213;p24"/>
          <p:cNvGrpSpPr/>
          <p:nvPr/>
        </p:nvGrpSpPr>
        <p:grpSpPr>
          <a:xfrm>
            <a:off x="4876800" y="1316038"/>
            <a:ext cx="2486817" cy="1498600"/>
            <a:chOff x="4862513" y="1295400"/>
            <a:chExt cx="2833687" cy="1498600"/>
          </a:xfrm>
        </p:grpSpPr>
        <p:sp>
          <p:nvSpPr>
            <p:cNvPr id="214" name="Google Shape;214;p24"/>
            <p:cNvSpPr/>
            <p:nvPr/>
          </p:nvSpPr>
          <p:spPr>
            <a:xfrm>
              <a:off x="4873626" y="1295400"/>
              <a:ext cx="2822574" cy="1498600"/>
            </a:xfrm>
            <a:prstGeom prst="rect">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 name="Google Shape;215;p24"/>
            <p:cNvSpPr/>
            <p:nvPr/>
          </p:nvSpPr>
          <p:spPr>
            <a:xfrm>
              <a:off x="4873626" y="1295400"/>
              <a:ext cx="2822574" cy="381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16" name="Google Shape;216;p24"/>
            <p:cNvCxnSpPr/>
            <p:nvPr/>
          </p:nvCxnSpPr>
          <p:spPr>
            <a:xfrm>
              <a:off x="4862513" y="1739900"/>
              <a:ext cx="2822574" cy="0"/>
            </a:xfrm>
            <a:prstGeom prst="straightConnector1">
              <a:avLst/>
            </a:prstGeom>
            <a:noFill/>
            <a:ln cap="flat" cmpd="sng" w="12700">
              <a:solidFill>
                <a:schemeClr val="accent3"/>
              </a:solidFill>
              <a:prstDash val="dash"/>
              <a:round/>
              <a:headEnd len="sm" w="sm" type="none"/>
              <a:tailEnd len="sm" w="sm" type="none"/>
            </a:ln>
          </p:spPr>
        </p:cxnSp>
      </p:grpSp>
      <p:grpSp>
        <p:nvGrpSpPr>
          <p:cNvPr id="217" name="Google Shape;217;p24"/>
          <p:cNvGrpSpPr/>
          <p:nvPr/>
        </p:nvGrpSpPr>
        <p:grpSpPr>
          <a:xfrm>
            <a:off x="228600" y="3124200"/>
            <a:ext cx="2477065" cy="1498600"/>
            <a:chOff x="1292225" y="3124200"/>
            <a:chExt cx="2822575" cy="1498600"/>
          </a:xfrm>
        </p:grpSpPr>
        <p:sp>
          <p:nvSpPr>
            <p:cNvPr id="218" name="Google Shape;218;p24"/>
            <p:cNvSpPr/>
            <p:nvPr/>
          </p:nvSpPr>
          <p:spPr>
            <a:xfrm>
              <a:off x="1292225" y="3124200"/>
              <a:ext cx="2822575" cy="1498600"/>
            </a:xfrm>
            <a:prstGeom prst="rect">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 name="Google Shape;219;p24"/>
            <p:cNvSpPr/>
            <p:nvPr/>
          </p:nvSpPr>
          <p:spPr>
            <a:xfrm>
              <a:off x="1292225" y="3124200"/>
              <a:ext cx="2822575" cy="381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20" name="Google Shape;220;p24"/>
            <p:cNvCxnSpPr/>
            <p:nvPr/>
          </p:nvCxnSpPr>
          <p:spPr>
            <a:xfrm>
              <a:off x="1292225" y="3568700"/>
              <a:ext cx="2822575" cy="0"/>
            </a:xfrm>
            <a:prstGeom prst="straightConnector1">
              <a:avLst/>
            </a:prstGeom>
            <a:noFill/>
            <a:ln cap="flat" cmpd="sng" w="12700">
              <a:solidFill>
                <a:schemeClr val="dk2"/>
              </a:solidFill>
              <a:prstDash val="dash"/>
              <a:round/>
              <a:headEnd len="sm" w="sm" type="none"/>
              <a:tailEnd len="sm" w="sm" type="none"/>
            </a:ln>
          </p:spPr>
        </p:cxnSp>
      </p:grpSp>
      <p:grpSp>
        <p:nvGrpSpPr>
          <p:cNvPr id="221" name="Google Shape;221;p24"/>
          <p:cNvGrpSpPr/>
          <p:nvPr/>
        </p:nvGrpSpPr>
        <p:grpSpPr>
          <a:xfrm>
            <a:off x="4876800" y="3144838"/>
            <a:ext cx="2486817" cy="1498600"/>
            <a:chOff x="4862513" y="3124200"/>
            <a:chExt cx="2833687" cy="1498600"/>
          </a:xfrm>
        </p:grpSpPr>
        <p:sp>
          <p:nvSpPr>
            <p:cNvPr id="222" name="Google Shape;222;p24"/>
            <p:cNvSpPr/>
            <p:nvPr/>
          </p:nvSpPr>
          <p:spPr>
            <a:xfrm>
              <a:off x="4873626" y="3124200"/>
              <a:ext cx="2822574" cy="1498600"/>
            </a:xfrm>
            <a:prstGeom prst="rect">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 name="Google Shape;223;p24"/>
            <p:cNvSpPr/>
            <p:nvPr/>
          </p:nvSpPr>
          <p:spPr>
            <a:xfrm>
              <a:off x="4873626" y="3124200"/>
              <a:ext cx="2822574" cy="381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24" name="Google Shape;224;p24"/>
            <p:cNvCxnSpPr/>
            <p:nvPr/>
          </p:nvCxnSpPr>
          <p:spPr>
            <a:xfrm>
              <a:off x="4862513" y="3568700"/>
              <a:ext cx="2822574" cy="0"/>
            </a:xfrm>
            <a:prstGeom prst="straightConnector1">
              <a:avLst/>
            </a:prstGeom>
            <a:noFill/>
            <a:ln cap="flat" cmpd="sng" w="12700">
              <a:solidFill>
                <a:schemeClr val="accent2"/>
              </a:solidFill>
              <a:prstDash val="dash"/>
              <a:round/>
              <a:headEnd len="sm" w="sm" type="none"/>
              <a:tailEnd len="sm" w="sm" type="none"/>
            </a:ln>
          </p:spPr>
        </p:cxnSp>
      </p:grpSp>
      <p:grpSp>
        <p:nvGrpSpPr>
          <p:cNvPr id="225" name="Google Shape;225;p24"/>
          <p:cNvGrpSpPr/>
          <p:nvPr/>
        </p:nvGrpSpPr>
        <p:grpSpPr>
          <a:xfrm>
            <a:off x="228600" y="4924425"/>
            <a:ext cx="2477065" cy="1498600"/>
            <a:chOff x="1292225" y="4923972"/>
            <a:chExt cx="2822575" cy="1498600"/>
          </a:xfrm>
        </p:grpSpPr>
        <p:sp>
          <p:nvSpPr>
            <p:cNvPr id="226" name="Google Shape;226;p24"/>
            <p:cNvSpPr/>
            <p:nvPr/>
          </p:nvSpPr>
          <p:spPr>
            <a:xfrm>
              <a:off x="1292225" y="4923972"/>
              <a:ext cx="2822575" cy="1498600"/>
            </a:xfrm>
            <a:prstGeom prst="rect">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 name="Google Shape;227;p24"/>
            <p:cNvSpPr/>
            <p:nvPr/>
          </p:nvSpPr>
          <p:spPr>
            <a:xfrm>
              <a:off x="1292225" y="4923972"/>
              <a:ext cx="2822575" cy="381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28" name="Google Shape;228;p24"/>
            <p:cNvCxnSpPr/>
            <p:nvPr/>
          </p:nvCxnSpPr>
          <p:spPr>
            <a:xfrm>
              <a:off x="1292225" y="5384347"/>
              <a:ext cx="2822575" cy="0"/>
            </a:xfrm>
            <a:prstGeom prst="straightConnector1">
              <a:avLst/>
            </a:prstGeom>
            <a:noFill/>
            <a:ln cap="flat" cmpd="sng" w="12700">
              <a:solidFill>
                <a:schemeClr val="accent4"/>
              </a:solidFill>
              <a:prstDash val="dash"/>
              <a:round/>
              <a:headEnd len="sm" w="sm" type="none"/>
              <a:tailEnd len="sm" w="sm" type="none"/>
            </a:ln>
          </p:spPr>
        </p:cxnSp>
      </p:grpSp>
      <p:grpSp>
        <p:nvGrpSpPr>
          <p:cNvPr id="229" name="Google Shape;229;p24"/>
          <p:cNvGrpSpPr/>
          <p:nvPr/>
        </p:nvGrpSpPr>
        <p:grpSpPr>
          <a:xfrm>
            <a:off x="4876800" y="4945063"/>
            <a:ext cx="2486817" cy="1498600"/>
            <a:chOff x="4862513" y="4923972"/>
            <a:chExt cx="2833687" cy="1498600"/>
          </a:xfrm>
        </p:grpSpPr>
        <p:sp>
          <p:nvSpPr>
            <p:cNvPr id="230" name="Google Shape;230;p24"/>
            <p:cNvSpPr/>
            <p:nvPr/>
          </p:nvSpPr>
          <p:spPr>
            <a:xfrm>
              <a:off x="4873626" y="4923972"/>
              <a:ext cx="2822574" cy="1498600"/>
            </a:xfrm>
            <a:prstGeom prst="rect">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 name="Google Shape;231;p24"/>
            <p:cNvSpPr/>
            <p:nvPr/>
          </p:nvSpPr>
          <p:spPr>
            <a:xfrm>
              <a:off x="4873626" y="4923972"/>
              <a:ext cx="2822574" cy="3810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2" name="Google Shape;232;p24"/>
            <p:cNvCxnSpPr/>
            <p:nvPr/>
          </p:nvCxnSpPr>
          <p:spPr>
            <a:xfrm>
              <a:off x="4862513" y="5384347"/>
              <a:ext cx="2822574" cy="0"/>
            </a:xfrm>
            <a:prstGeom prst="straightConnector1">
              <a:avLst/>
            </a:prstGeom>
            <a:noFill/>
            <a:ln cap="flat" cmpd="sng" w="12700">
              <a:solidFill>
                <a:schemeClr val="accent5"/>
              </a:solidFill>
              <a:prstDash val="dash"/>
              <a:round/>
              <a:headEnd len="sm" w="sm" type="none"/>
              <a:tailEnd len="sm" w="sm" type="none"/>
            </a:ln>
          </p:spPr>
        </p:cxnSp>
      </p:grpSp>
      <p:sp>
        <p:nvSpPr>
          <p:cNvPr id="233" name="Google Shape;233;p24"/>
          <p:cNvSpPr txBox="1"/>
          <p:nvPr/>
        </p:nvSpPr>
        <p:spPr>
          <a:xfrm>
            <a:off x="1260919" y="335577"/>
            <a:ext cx="4533100" cy="5232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800">
                <a:solidFill>
                  <a:srgbClr val="D8243D"/>
                </a:solidFill>
                <a:latin typeface="Calibri"/>
                <a:ea typeface="Calibri"/>
                <a:cs typeface="Calibri"/>
                <a:sym typeface="Calibri"/>
              </a:rPr>
              <a:t>4. Lựa chọn, cấu hình thiết bị</a:t>
            </a:r>
            <a:endParaRPr b="1" sz="2800">
              <a:solidFill>
                <a:srgbClr val="D8243D"/>
              </a:solidFill>
              <a:latin typeface="Calibri"/>
              <a:ea typeface="Calibri"/>
              <a:cs typeface="Calibri"/>
              <a:sym typeface="Calibri"/>
            </a:endParaRPr>
          </a:p>
        </p:txBody>
      </p:sp>
      <p:sp>
        <p:nvSpPr>
          <p:cNvPr id="234" name="Google Shape;234;p24"/>
          <p:cNvSpPr/>
          <p:nvPr/>
        </p:nvSpPr>
        <p:spPr>
          <a:xfrm>
            <a:off x="1219200" y="1960948"/>
            <a:ext cx="1491776" cy="5847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accent3"/>
                </a:solidFill>
                <a:latin typeface="Calibri"/>
                <a:ea typeface="Calibri"/>
                <a:cs typeface="Calibri"/>
                <a:sym typeface="Calibri"/>
              </a:rPr>
              <a:t>WeMos D1 Mini ESP8266</a:t>
            </a:r>
            <a:endParaRPr/>
          </a:p>
        </p:txBody>
      </p:sp>
      <p:sp>
        <p:nvSpPr>
          <p:cNvPr id="235" name="Google Shape;235;p24"/>
          <p:cNvSpPr/>
          <p:nvPr/>
        </p:nvSpPr>
        <p:spPr>
          <a:xfrm>
            <a:off x="1295399" y="3859797"/>
            <a:ext cx="1336563" cy="33855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600">
                <a:solidFill>
                  <a:srgbClr val="7030A0"/>
                </a:solidFill>
                <a:latin typeface="Calibri"/>
                <a:ea typeface="Calibri"/>
                <a:cs typeface="Calibri"/>
                <a:sym typeface="Calibri"/>
              </a:rPr>
              <a:t>PT2272-M4 </a:t>
            </a:r>
            <a:endParaRPr/>
          </a:p>
        </p:txBody>
      </p:sp>
      <p:sp>
        <p:nvSpPr>
          <p:cNvPr id="236" name="Google Shape;236;p24"/>
          <p:cNvSpPr/>
          <p:nvPr/>
        </p:nvSpPr>
        <p:spPr>
          <a:xfrm>
            <a:off x="1295400" y="5640179"/>
            <a:ext cx="1336563" cy="33855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600">
                <a:solidFill>
                  <a:srgbClr val="00B050"/>
                </a:solidFill>
                <a:latin typeface="Calibri"/>
                <a:ea typeface="Calibri"/>
                <a:cs typeface="Calibri"/>
                <a:sym typeface="Calibri"/>
              </a:rPr>
              <a:t> KD-01</a:t>
            </a:r>
            <a:endParaRPr/>
          </a:p>
        </p:txBody>
      </p:sp>
      <p:sp>
        <p:nvSpPr>
          <p:cNvPr id="237" name="Google Shape;237;p24"/>
          <p:cNvSpPr/>
          <p:nvPr/>
        </p:nvSpPr>
        <p:spPr>
          <a:xfrm>
            <a:off x="6110289" y="2066717"/>
            <a:ext cx="1104787" cy="33855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B48100"/>
                </a:solidFill>
                <a:latin typeface="Arial"/>
                <a:ea typeface="Arial"/>
                <a:cs typeface="Arial"/>
                <a:sym typeface="Arial"/>
              </a:rPr>
              <a:t>RC522</a:t>
            </a:r>
            <a:endParaRPr sz="1600">
              <a:solidFill>
                <a:srgbClr val="B48100"/>
              </a:solidFill>
              <a:latin typeface="Arial"/>
              <a:ea typeface="Arial"/>
              <a:cs typeface="Arial"/>
              <a:sym typeface="Arial"/>
            </a:endParaRPr>
          </a:p>
        </p:txBody>
      </p:sp>
      <p:sp>
        <p:nvSpPr>
          <p:cNvPr id="238" name="Google Shape;238;p24"/>
          <p:cNvSpPr/>
          <p:nvPr/>
        </p:nvSpPr>
        <p:spPr>
          <a:xfrm>
            <a:off x="6110289" y="3880436"/>
            <a:ext cx="1104787" cy="33855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600">
                <a:solidFill>
                  <a:srgbClr val="00B0F0"/>
                </a:solidFill>
                <a:latin typeface="Calibri"/>
                <a:ea typeface="Calibri"/>
                <a:cs typeface="Calibri"/>
                <a:sym typeface="Calibri"/>
              </a:rPr>
              <a:t>MC-31</a:t>
            </a:r>
            <a:endParaRPr/>
          </a:p>
        </p:txBody>
      </p:sp>
      <p:sp>
        <p:nvSpPr>
          <p:cNvPr id="239" name="Google Shape;239;p24"/>
          <p:cNvSpPr/>
          <p:nvPr/>
        </p:nvSpPr>
        <p:spPr>
          <a:xfrm>
            <a:off x="6035959" y="5652199"/>
            <a:ext cx="1253446" cy="33855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rgbClr val="CF5A1B"/>
                </a:solidFill>
                <a:latin typeface="Arial"/>
                <a:ea typeface="Arial"/>
                <a:cs typeface="Arial"/>
                <a:sym typeface="Arial"/>
              </a:rPr>
              <a:t>220V – 12V</a:t>
            </a:r>
            <a:endParaRPr sz="1600">
              <a:solidFill>
                <a:srgbClr val="CF5A1B"/>
              </a:solidFill>
              <a:latin typeface="Arial"/>
              <a:ea typeface="Arial"/>
              <a:cs typeface="Arial"/>
              <a:sym typeface="Arial"/>
            </a:endParaRPr>
          </a:p>
        </p:txBody>
      </p:sp>
      <p:sp>
        <p:nvSpPr>
          <p:cNvPr id="240" name="Google Shape;240;p24"/>
          <p:cNvSpPr/>
          <p:nvPr/>
        </p:nvSpPr>
        <p:spPr>
          <a:xfrm>
            <a:off x="723901" y="1316038"/>
            <a:ext cx="1606330" cy="3397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Mạch chính</a:t>
            </a:r>
            <a:endParaRPr b="1" sz="1600">
              <a:solidFill>
                <a:schemeClr val="lt1"/>
              </a:solidFill>
              <a:latin typeface="Arial"/>
              <a:ea typeface="Arial"/>
              <a:cs typeface="Arial"/>
              <a:sym typeface="Arial"/>
            </a:endParaRPr>
          </a:p>
        </p:txBody>
      </p:sp>
      <p:sp>
        <p:nvSpPr>
          <p:cNvPr id="241" name="Google Shape;241;p24"/>
          <p:cNvSpPr/>
          <p:nvPr/>
        </p:nvSpPr>
        <p:spPr>
          <a:xfrm>
            <a:off x="723901" y="3144838"/>
            <a:ext cx="1606330" cy="3397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RF433</a:t>
            </a:r>
            <a:endParaRPr/>
          </a:p>
        </p:txBody>
      </p:sp>
      <p:sp>
        <p:nvSpPr>
          <p:cNvPr id="242" name="Google Shape;242;p24"/>
          <p:cNvSpPr/>
          <p:nvPr/>
        </p:nvSpPr>
        <p:spPr>
          <a:xfrm>
            <a:off x="228600" y="4957932"/>
            <a:ext cx="2403363" cy="33855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Khóa điện DC12V</a:t>
            </a:r>
            <a:endParaRPr b="1" sz="1600">
              <a:solidFill>
                <a:schemeClr val="lt1"/>
              </a:solidFill>
              <a:latin typeface="Arial"/>
              <a:ea typeface="Arial"/>
              <a:cs typeface="Arial"/>
              <a:sym typeface="Arial"/>
            </a:endParaRPr>
          </a:p>
        </p:txBody>
      </p:sp>
      <p:sp>
        <p:nvSpPr>
          <p:cNvPr id="243" name="Google Shape;243;p24"/>
          <p:cNvSpPr/>
          <p:nvPr/>
        </p:nvSpPr>
        <p:spPr>
          <a:xfrm>
            <a:off x="5383214" y="1336676"/>
            <a:ext cx="1606330" cy="3397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RFID</a:t>
            </a:r>
            <a:endParaRPr/>
          </a:p>
        </p:txBody>
      </p:sp>
      <p:sp>
        <p:nvSpPr>
          <p:cNvPr id="244" name="Google Shape;244;p24"/>
          <p:cNvSpPr/>
          <p:nvPr/>
        </p:nvSpPr>
        <p:spPr>
          <a:xfrm>
            <a:off x="5383214" y="3165476"/>
            <a:ext cx="1606330" cy="3397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Cảm biến cửa</a:t>
            </a:r>
            <a:endParaRPr b="1" sz="1600">
              <a:solidFill>
                <a:schemeClr val="lt1"/>
              </a:solidFill>
              <a:latin typeface="Arial"/>
              <a:ea typeface="Arial"/>
              <a:cs typeface="Arial"/>
              <a:sym typeface="Arial"/>
            </a:endParaRPr>
          </a:p>
        </p:txBody>
      </p:sp>
      <p:sp>
        <p:nvSpPr>
          <p:cNvPr id="245" name="Google Shape;245;p24"/>
          <p:cNvSpPr/>
          <p:nvPr/>
        </p:nvSpPr>
        <p:spPr>
          <a:xfrm>
            <a:off x="5383214" y="4965701"/>
            <a:ext cx="1606330" cy="33813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Nguồn</a:t>
            </a:r>
            <a:endParaRPr b="1" sz="1600">
              <a:solidFill>
                <a:schemeClr val="lt1"/>
              </a:solidFill>
              <a:latin typeface="Arial"/>
              <a:ea typeface="Arial"/>
              <a:cs typeface="Arial"/>
              <a:sym typeface="Arial"/>
            </a:endParaRPr>
          </a:p>
        </p:txBody>
      </p:sp>
      <p:pic>
        <p:nvPicPr>
          <p:cNvPr descr="Kết quả hình ảnh cho WeMos D1 Mini ESP8266" id="246" name="Google Shape;246;p24"/>
          <p:cNvPicPr preferRelativeResize="0"/>
          <p:nvPr/>
        </p:nvPicPr>
        <p:blipFill rotWithShape="1">
          <a:blip r:embed="rId3">
            <a:alphaModFix/>
          </a:blip>
          <a:srcRect b="0" l="35658" r="13902" t="11412"/>
          <a:stretch/>
        </p:blipFill>
        <p:spPr>
          <a:xfrm>
            <a:off x="283029" y="1697038"/>
            <a:ext cx="859971" cy="1096962"/>
          </a:xfrm>
          <a:prstGeom prst="rect">
            <a:avLst/>
          </a:prstGeom>
          <a:noFill/>
          <a:ln>
            <a:noFill/>
          </a:ln>
        </p:spPr>
      </p:pic>
      <p:sp>
        <p:nvSpPr>
          <p:cNvPr id="247" name="Google Shape;247;p24"/>
          <p:cNvSpPr/>
          <p:nvPr/>
        </p:nvSpPr>
        <p:spPr>
          <a:xfrm>
            <a:off x="2819400" y="3124200"/>
            <a:ext cx="1965007"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lang="en-US" sz="1400">
                <a:solidFill>
                  <a:schemeClr val="dk1"/>
                </a:solidFill>
                <a:latin typeface="Calibri"/>
                <a:ea typeface="Calibri"/>
                <a:cs typeface="Calibri"/>
                <a:sym typeface="Calibri"/>
              </a:rPr>
              <a:t>Pin sử dụng : 12V/23A</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 Chip Mã Hóa: PT2272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 Kênh truyền tín hiệu: 4 kênh</a:t>
            </a:r>
            <a:endParaRPr sz="1400">
              <a:solidFill>
                <a:schemeClr val="dk1"/>
              </a:solidFill>
              <a:latin typeface="Calibri"/>
              <a:ea typeface="Calibri"/>
              <a:cs typeface="Calibri"/>
              <a:sym typeface="Calibri"/>
            </a:endParaRPr>
          </a:p>
        </p:txBody>
      </p:sp>
      <p:pic>
        <p:nvPicPr>
          <p:cNvPr descr="picture_sub" id="248" name="Google Shape;248;p24"/>
          <p:cNvPicPr preferRelativeResize="0"/>
          <p:nvPr/>
        </p:nvPicPr>
        <p:blipFill rotWithShape="1">
          <a:blip r:embed="rId4">
            <a:alphaModFix/>
          </a:blip>
          <a:srcRect b="0" l="0" r="0" t="0"/>
          <a:stretch/>
        </p:blipFill>
        <p:spPr>
          <a:xfrm>
            <a:off x="362399" y="3733800"/>
            <a:ext cx="933001" cy="699751"/>
          </a:xfrm>
          <a:prstGeom prst="rect">
            <a:avLst/>
          </a:prstGeom>
          <a:noFill/>
          <a:ln>
            <a:noFill/>
          </a:ln>
        </p:spPr>
      </p:pic>
      <p:pic>
        <p:nvPicPr>
          <p:cNvPr id="249" name="Google Shape;249;p24"/>
          <p:cNvPicPr preferRelativeResize="0"/>
          <p:nvPr/>
        </p:nvPicPr>
        <p:blipFill rotWithShape="1">
          <a:blip r:embed="rId5">
            <a:alphaModFix/>
          </a:blip>
          <a:srcRect b="0" l="0" r="0" t="0"/>
          <a:stretch/>
        </p:blipFill>
        <p:spPr>
          <a:xfrm>
            <a:off x="289041" y="5384800"/>
            <a:ext cx="930159" cy="930159"/>
          </a:xfrm>
          <a:prstGeom prst="rect">
            <a:avLst/>
          </a:prstGeom>
          <a:noFill/>
          <a:ln>
            <a:noFill/>
          </a:ln>
        </p:spPr>
      </p:pic>
      <p:sp>
        <p:nvSpPr>
          <p:cNvPr id="250" name="Google Shape;250;p24"/>
          <p:cNvSpPr/>
          <p:nvPr/>
        </p:nvSpPr>
        <p:spPr>
          <a:xfrm>
            <a:off x="2753386" y="4926449"/>
            <a:ext cx="1922597" cy="116955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Vật liệu: Thép không gỉ</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Nguồn điện: 12V DC</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Dòng điện: 0.8A</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Kích thước: L54xD38xH28</a:t>
            </a:r>
            <a:endParaRPr/>
          </a:p>
        </p:txBody>
      </p:sp>
      <p:sp>
        <p:nvSpPr>
          <p:cNvPr id="251" name="Google Shape;251;p24"/>
          <p:cNvSpPr/>
          <p:nvPr/>
        </p:nvSpPr>
        <p:spPr>
          <a:xfrm>
            <a:off x="2753386" y="1218962"/>
            <a:ext cx="2047214" cy="16004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Vi điều khiển: ESP8266EX</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Điện áp hoạt động: 3.3V</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Số chân I/O: 11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Bộ nhớ Flash: 4MB</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Giao tiếp:</a:t>
            </a:r>
            <a:r>
              <a:rPr lang="en-US" sz="1400" u="sng">
                <a:solidFill>
                  <a:schemeClr val="hlink"/>
                </a:solidFill>
                <a:latin typeface="Calibri"/>
                <a:ea typeface="Calibri"/>
                <a:cs typeface="Calibri"/>
                <a:sym typeface="Calibri"/>
                <a:hlinkClick r:id="rId6"/>
              </a:rPr>
              <a:t> Micro USB</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Nguồn áp: 5V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Wifi: 2.4 GHz</a:t>
            </a:r>
            <a:endParaRPr/>
          </a:p>
        </p:txBody>
      </p:sp>
      <p:pic>
        <p:nvPicPr>
          <p:cNvPr descr="Hình ảnh có liên quan" id="252" name="Google Shape;252;p24"/>
          <p:cNvPicPr preferRelativeResize="0"/>
          <p:nvPr/>
        </p:nvPicPr>
        <p:blipFill rotWithShape="1">
          <a:blip r:embed="rId7">
            <a:alphaModFix/>
          </a:blip>
          <a:srcRect b="0" l="0" r="0" t="0"/>
          <a:stretch/>
        </p:blipFill>
        <p:spPr>
          <a:xfrm>
            <a:off x="4897439" y="1788258"/>
            <a:ext cx="1288940" cy="966705"/>
          </a:xfrm>
          <a:prstGeom prst="rect">
            <a:avLst/>
          </a:prstGeom>
          <a:noFill/>
          <a:ln>
            <a:noFill/>
          </a:ln>
        </p:spPr>
      </p:pic>
      <p:sp>
        <p:nvSpPr>
          <p:cNvPr id="253" name="Google Shape;253;p24"/>
          <p:cNvSpPr/>
          <p:nvPr/>
        </p:nvSpPr>
        <p:spPr>
          <a:xfrm>
            <a:off x="7391400" y="1295400"/>
            <a:ext cx="1752600" cy="16004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Điện áp: 3.3V</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Tần số hoạt động: 13.56MHz</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Khoảng cách hoạt động: 0 ~ 60 mm</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Cổng giao tiếp: SPI, tốc độ tối đa 10Мbps</a:t>
            </a:r>
            <a:endParaRPr/>
          </a:p>
        </p:txBody>
      </p:sp>
      <p:sp>
        <p:nvSpPr>
          <p:cNvPr id="254" name="Google Shape;254;p24"/>
          <p:cNvSpPr/>
          <p:nvPr/>
        </p:nvSpPr>
        <p:spPr>
          <a:xfrm>
            <a:off x="7467600" y="3200400"/>
            <a:ext cx="1676400" cy="13849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Điện ÁP Tạo Tín Hiệu: 5 - 24V </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Bên Nam Châm 64x13x13mm.</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Bên Công Tắc Từ 64X20X13.</a:t>
            </a:r>
            <a:endParaRPr sz="1400">
              <a:solidFill>
                <a:schemeClr val="dk1"/>
              </a:solidFill>
              <a:latin typeface="Calibri"/>
              <a:ea typeface="Calibri"/>
              <a:cs typeface="Calibri"/>
              <a:sym typeface="Calibri"/>
            </a:endParaRPr>
          </a:p>
        </p:txBody>
      </p:sp>
      <p:pic>
        <p:nvPicPr>
          <p:cNvPr descr="Hình ảnh có liên quan" id="255" name="Google Shape;255;p24"/>
          <p:cNvPicPr preferRelativeResize="0"/>
          <p:nvPr/>
        </p:nvPicPr>
        <p:blipFill rotWithShape="1">
          <a:blip r:embed="rId8">
            <a:alphaModFix/>
          </a:blip>
          <a:srcRect b="0" l="0" r="0" t="0"/>
          <a:stretch/>
        </p:blipFill>
        <p:spPr>
          <a:xfrm>
            <a:off x="4916771" y="3581400"/>
            <a:ext cx="1103029" cy="1030229"/>
          </a:xfrm>
          <a:prstGeom prst="rect">
            <a:avLst/>
          </a:prstGeom>
          <a:noFill/>
          <a:ln>
            <a:noFill/>
          </a:ln>
        </p:spPr>
      </p:pic>
      <p:pic>
        <p:nvPicPr>
          <p:cNvPr id="256" name="Google Shape;256;p24"/>
          <p:cNvPicPr preferRelativeResize="0"/>
          <p:nvPr/>
        </p:nvPicPr>
        <p:blipFill rotWithShape="1">
          <a:blip r:embed="rId9">
            <a:alphaModFix/>
          </a:blip>
          <a:srcRect b="0" l="0" r="0" t="0"/>
          <a:stretch/>
        </p:blipFill>
        <p:spPr>
          <a:xfrm>
            <a:off x="4876801" y="5334000"/>
            <a:ext cx="1084830" cy="1084830"/>
          </a:xfrm>
          <a:prstGeom prst="rect">
            <a:avLst/>
          </a:prstGeom>
          <a:noFill/>
          <a:ln>
            <a:noFill/>
          </a:ln>
        </p:spPr>
      </p:pic>
      <p:sp>
        <p:nvSpPr>
          <p:cNvPr id="257" name="Google Shape;257;p24"/>
          <p:cNvSpPr/>
          <p:nvPr/>
        </p:nvSpPr>
        <p:spPr>
          <a:xfrm>
            <a:off x="7467600" y="4957932"/>
            <a:ext cx="1676400" cy="95410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Điện áp vào: AC100-240V ( 50-60HZ)</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Điện áp ra: DC12V 2000mA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25"/>
          <p:cNvPicPr preferRelativeResize="0"/>
          <p:nvPr>
            <p:ph idx="1" type="body"/>
          </p:nvPr>
        </p:nvPicPr>
        <p:blipFill rotWithShape="1">
          <a:blip r:embed="rId3">
            <a:alphaModFix/>
          </a:blip>
          <a:srcRect b="0" l="0" r="0" t="0"/>
          <a:stretch/>
        </p:blipFill>
        <p:spPr>
          <a:xfrm>
            <a:off x="152400" y="1524000"/>
            <a:ext cx="6280920" cy="4691062"/>
          </a:xfrm>
          <a:prstGeom prst="rect">
            <a:avLst/>
          </a:prstGeom>
          <a:noFill/>
          <a:ln>
            <a:noFill/>
          </a:ln>
        </p:spPr>
      </p:pic>
      <p:sp>
        <p:nvSpPr>
          <p:cNvPr id="264" name="Google Shape;264;p25"/>
          <p:cNvSpPr txBox="1"/>
          <p:nvPr>
            <p:ph idx="2" type="body"/>
          </p:nvPr>
        </p:nvSpPr>
        <p:spPr>
          <a:xfrm>
            <a:off x="324873" y="236764"/>
            <a:ext cx="8280400" cy="113483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800"/>
              <a:buNone/>
            </a:pPr>
            <a:r>
              <a:rPr lang="en-US" sz="2800"/>
              <a:t>Server Blynk:</a:t>
            </a:r>
            <a:endParaRPr/>
          </a:p>
          <a:p>
            <a:pPr indent="0" lvl="0" marL="0" rtl="0" algn="l">
              <a:spcBef>
                <a:spcPts val="280"/>
              </a:spcBef>
              <a:spcAft>
                <a:spcPts val="0"/>
              </a:spcAft>
              <a:buClr>
                <a:schemeClr val="dk1"/>
              </a:buClr>
              <a:buSzPts val="1400"/>
              <a:buNone/>
            </a:pPr>
            <a:r>
              <a:rPr lang="en-US"/>
              <a:t>Tận dụng được tài khoản Blynk, Vỡi mỗi tài khoản được free một lương thiết bị  ảo hóa nhất định.</a:t>
            </a:r>
            <a:endParaRPr/>
          </a:p>
          <a:p>
            <a:pPr indent="0" lvl="0" marL="0" rtl="0" algn="l">
              <a:spcBef>
                <a:spcPts val="320"/>
              </a:spcBef>
              <a:spcAft>
                <a:spcPts val="0"/>
              </a:spcAft>
              <a:buClr>
                <a:schemeClr val="dk1"/>
              </a:buClr>
              <a:buSzPts val="1600"/>
              <a:buNone/>
            </a:pPr>
            <a:r>
              <a:rPr lang="en-US" sz="1600"/>
              <a:t>Dễ dàng sử dụng, kết nối nhanh gọn.</a:t>
            </a:r>
            <a:endParaRPr/>
          </a:p>
        </p:txBody>
      </p:sp>
      <p:pic>
        <p:nvPicPr>
          <p:cNvPr id="265" name="Google Shape;265;p25"/>
          <p:cNvPicPr preferRelativeResize="0"/>
          <p:nvPr/>
        </p:nvPicPr>
        <p:blipFill rotWithShape="1">
          <a:blip r:embed="rId4">
            <a:alphaModFix/>
          </a:blip>
          <a:srcRect b="0" l="0" r="0" t="0"/>
          <a:stretch/>
        </p:blipFill>
        <p:spPr>
          <a:xfrm>
            <a:off x="6433320" y="1523999"/>
            <a:ext cx="2637404" cy="469106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6"/>
          <p:cNvSpPr txBox="1"/>
          <p:nvPr>
            <p:ph type="title"/>
          </p:nvPr>
        </p:nvSpPr>
        <p:spPr>
          <a:xfrm>
            <a:off x="457200" y="274638"/>
            <a:ext cx="5562600" cy="6397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solidFill>
                  <a:srgbClr val="D8243D"/>
                </a:solidFill>
              </a:rPr>
              <a:t>5.Sơ đồ nguyên lý</a:t>
            </a:r>
            <a:endParaRPr b="1" sz="2800">
              <a:solidFill>
                <a:srgbClr val="D8243D"/>
              </a:solidFill>
            </a:endParaRPr>
          </a:p>
        </p:txBody>
      </p:sp>
      <p:pic>
        <p:nvPicPr>
          <p:cNvPr id="272" name="Google Shape;272;p26"/>
          <p:cNvPicPr preferRelativeResize="0"/>
          <p:nvPr/>
        </p:nvPicPr>
        <p:blipFill rotWithShape="1">
          <a:blip r:embed="rId3">
            <a:alphaModFix/>
          </a:blip>
          <a:srcRect b="0" l="0" r="0" t="0"/>
          <a:stretch/>
        </p:blipFill>
        <p:spPr>
          <a:xfrm>
            <a:off x="381000" y="1371600"/>
            <a:ext cx="8407218" cy="4724400"/>
          </a:xfrm>
          <a:prstGeom prst="rect">
            <a:avLst/>
          </a:prstGeom>
          <a:noFill/>
          <a:ln>
            <a:noFill/>
          </a:ln>
        </p:spPr>
      </p:pic>
      <p:sp>
        <p:nvSpPr>
          <p:cNvPr id="273" name="Google Shape;273;p26"/>
          <p:cNvSpPr/>
          <p:nvPr/>
        </p:nvSpPr>
        <p:spPr>
          <a:xfrm>
            <a:off x="533400" y="2874112"/>
            <a:ext cx="122661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Nguồn 12V</a:t>
            </a:r>
            <a:endParaRPr sz="1800">
              <a:solidFill>
                <a:schemeClr val="dk1"/>
              </a:solidFill>
              <a:latin typeface="Calibri"/>
              <a:ea typeface="Calibri"/>
              <a:cs typeface="Calibri"/>
              <a:sym typeface="Calibri"/>
            </a:endParaRPr>
          </a:p>
        </p:txBody>
      </p:sp>
      <p:sp>
        <p:nvSpPr>
          <p:cNvPr id="274" name="Google Shape;274;p26"/>
          <p:cNvSpPr/>
          <p:nvPr/>
        </p:nvSpPr>
        <p:spPr>
          <a:xfrm>
            <a:off x="3345382" y="1219200"/>
            <a:ext cx="11095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Nguồn 5V</a:t>
            </a:r>
            <a:endParaRPr/>
          </a:p>
        </p:txBody>
      </p:sp>
      <p:sp>
        <p:nvSpPr>
          <p:cNvPr id="275" name="Google Shape;275;p26"/>
          <p:cNvSpPr/>
          <p:nvPr/>
        </p:nvSpPr>
        <p:spPr>
          <a:xfrm>
            <a:off x="8119361" y="1219200"/>
            <a:ext cx="102463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Khóa12V</a:t>
            </a:r>
            <a:endParaRPr sz="1800">
              <a:solidFill>
                <a:schemeClr val="dk1"/>
              </a:solidFill>
              <a:latin typeface="Calibri"/>
              <a:ea typeface="Calibri"/>
              <a:cs typeface="Calibri"/>
              <a:sym typeface="Calibri"/>
            </a:endParaRPr>
          </a:p>
        </p:txBody>
      </p:sp>
      <p:sp>
        <p:nvSpPr>
          <p:cNvPr id="276" name="Google Shape;276;p26"/>
          <p:cNvSpPr/>
          <p:nvPr/>
        </p:nvSpPr>
        <p:spPr>
          <a:xfrm>
            <a:off x="4800600" y="1524000"/>
            <a:ext cx="133171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7030A0"/>
                </a:solidFill>
                <a:latin typeface="Calibri"/>
                <a:ea typeface="Calibri"/>
                <a:cs typeface="Calibri"/>
                <a:sym typeface="Calibri"/>
              </a:rPr>
              <a:t>PT2272-M4 </a:t>
            </a:r>
            <a:endParaRPr/>
          </a:p>
        </p:txBody>
      </p:sp>
      <p:sp>
        <p:nvSpPr>
          <p:cNvPr id="277" name="Google Shape;277;p26"/>
          <p:cNvSpPr/>
          <p:nvPr/>
        </p:nvSpPr>
        <p:spPr>
          <a:xfrm>
            <a:off x="4778188" y="2891152"/>
            <a:ext cx="98713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accent3"/>
                </a:solidFill>
                <a:latin typeface="Calibri"/>
                <a:ea typeface="Calibri"/>
                <a:cs typeface="Calibri"/>
                <a:sym typeface="Calibri"/>
              </a:rPr>
              <a:t>ESP8266</a:t>
            </a:r>
            <a:endParaRPr sz="1800">
              <a:solidFill>
                <a:schemeClr val="dk1"/>
              </a:solidFill>
              <a:latin typeface="Calibri"/>
              <a:ea typeface="Calibri"/>
              <a:cs typeface="Calibri"/>
              <a:sym typeface="Calibri"/>
            </a:endParaRPr>
          </a:p>
        </p:txBody>
      </p:sp>
      <p:sp>
        <p:nvSpPr>
          <p:cNvPr id="278" name="Google Shape;278;p26"/>
          <p:cNvSpPr/>
          <p:nvPr/>
        </p:nvSpPr>
        <p:spPr>
          <a:xfrm>
            <a:off x="6132311" y="5638800"/>
            <a:ext cx="90281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RC522</a:t>
            </a:r>
            <a:endParaRPr sz="1800">
              <a:solidFill>
                <a:schemeClr val="dk1"/>
              </a:solidFill>
              <a:latin typeface="Calibri"/>
              <a:ea typeface="Calibri"/>
              <a:cs typeface="Calibri"/>
              <a:sym typeface="Calibri"/>
            </a:endParaRPr>
          </a:p>
        </p:txBody>
      </p:sp>
      <p:sp>
        <p:nvSpPr>
          <p:cNvPr id="279" name="Google Shape;279;p26"/>
          <p:cNvSpPr/>
          <p:nvPr/>
        </p:nvSpPr>
        <p:spPr>
          <a:xfrm>
            <a:off x="7712839" y="3810000"/>
            <a:ext cx="81304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MC-31</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7"/>
          <p:cNvSpPr txBox="1"/>
          <p:nvPr>
            <p:ph type="title"/>
          </p:nvPr>
        </p:nvSpPr>
        <p:spPr>
          <a:xfrm>
            <a:off x="197224" y="76200"/>
            <a:ext cx="4724400" cy="50314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solidFill>
                  <a:srgbClr val="D8243D"/>
                </a:solidFill>
              </a:rPr>
              <a:t>6. Sơ đồ thuật toán</a:t>
            </a:r>
            <a:endParaRPr b="1" sz="2800">
              <a:solidFill>
                <a:srgbClr val="D8243D"/>
              </a:solidFill>
            </a:endParaRPr>
          </a:p>
        </p:txBody>
      </p:sp>
      <p:pic>
        <p:nvPicPr>
          <p:cNvPr id="286" name="Google Shape;286;p27"/>
          <p:cNvPicPr preferRelativeResize="0"/>
          <p:nvPr/>
        </p:nvPicPr>
        <p:blipFill rotWithShape="1">
          <a:blip r:embed="rId3">
            <a:alphaModFix/>
          </a:blip>
          <a:srcRect b="0" l="0" r="0" t="0"/>
          <a:stretch/>
        </p:blipFill>
        <p:spPr>
          <a:xfrm>
            <a:off x="3332894" y="76200"/>
            <a:ext cx="5582506" cy="6765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8"/>
          <p:cNvSpPr txBox="1"/>
          <p:nvPr>
            <p:ph type="title"/>
          </p:nvPr>
        </p:nvSpPr>
        <p:spPr>
          <a:xfrm>
            <a:off x="193869" y="381000"/>
            <a:ext cx="2465294" cy="5635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solidFill>
                  <a:srgbClr val="D8243D"/>
                </a:solidFill>
              </a:rPr>
              <a:t>Sơ đồ thuật toán</a:t>
            </a:r>
            <a:endParaRPr sz="2800"/>
          </a:p>
        </p:txBody>
      </p:sp>
      <p:pic>
        <p:nvPicPr>
          <p:cNvPr id="293" name="Google Shape;293;p28"/>
          <p:cNvPicPr preferRelativeResize="0"/>
          <p:nvPr/>
        </p:nvPicPr>
        <p:blipFill rotWithShape="1">
          <a:blip r:embed="rId3">
            <a:alphaModFix/>
          </a:blip>
          <a:srcRect b="0" l="0" r="0" t="0"/>
          <a:stretch/>
        </p:blipFill>
        <p:spPr>
          <a:xfrm>
            <a:off x="2514600" y="228600"/>
            <a:ext cx="6552072" cy="652303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9"/>
          <p:cNvSpPr txBox="1"/>
          <p:nvPr>
            <p:ph type="title"/>
          </p:nvPr>
        </p:nvSpPr>
        <p:spPr>
          <a:xfrm>
            <a:off x="457200" y="274638"/>
            <a:ext cx="3200400" cy="5635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solidFill>
                  <a:srgbClr val="D8243D"/>
                </a:solidFill>
              </a:rPr>
              <a:t>Sơ đồ thuật toán</a:t>
            </a:r>
            <a:endParaRPr sz="2800"/>
          </a:p>
        </p:txBody>
      </p:sp>
      <p:pic>
        <p:nvPicPr>
          <p:cNvPr id="300" name="Google Shape;300;p29"/>
          <p:cNvPicPr preferRelativeResize="0"/>
          <p:nvPr/>
        </p:nvPicPr>
        <p:blipFill rotWithShape="1">
          <a:blip r:embed="rId3">
            <a:alphaModFix/>
          </a:blip>
          <a:srcRect b="0" l="0" r="0" t="0"/>
          <a:stretch/>
        </p:blipFill>
        <p:spPr>
          <a:xfrm>
            <a:off x="3681795" y="0"/>
            <a:ext cx="5233605"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0"/>
          <p:cNvSpPr txBox="1"/>
          <p:nvPr>
            <p:ph type="title"/>
          </p:nvPr>
        </p:nvSpPr>
        <p:spPr>
          <a:xfrm>
            <a:off x="457200" y="274638"/>
            <a:ext cx="3200400" cy="5635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solidFill>
                  <a:srgbClr val="D8243D"/>
                </a:solidFill>
              </a:rPr>
              <a:t>Sơ đồ thuật toán</a:t>
            </a:r>
            <a:endParaRPr sz="2800"/>
          </a:p>
        </p:txBody>
      </p:sp>
      <p:pic>
        <p:nvPicPr>
          <p:cNvPr id="307" name="Google Shape;307;p30"/>
          <p:cNvPicPr preferRelativeResize="0"/>
          <p:nvPr/>
        </p:nvPicPr>
        <p:blipFill rotWithShape="1">
          <a:blip r:embed="rId3">
            <a:alphaModFix/>
          </a:blip>
          <a:srcRect b="0" l="0" r="0" t="0"/>
          <a:stretch/>
        </p:blipFill>
        <p:spPr>
          <a:xfrm>
            <a:off x="4800600" y="0"/>
            <a:ext cx="3653195"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1"/>
          <p:cNvSpPr txBox="1"/>
          <p:nvPr>
            <p:ph type="title"/>
          </p:nvPr>
        </p:nvSpPr>
        <p:spPr>
          <a:xfrm>
            <a:off x="261222" y="152400"/>
            <a:ext cx="6849035" cy="74855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solidFill>
                  <a:srgbClr val="D8243D"/>
                </a:solidFill>
              </a:rPr>
              <a:t>7. Tính năng và giao diện tương tác</a:t>
            </a:r>
            <a:endParaRPr b="1" sz="2800">
              <a:solidFill>
                <a:srgbClr val="D8243D"/>
              </a:solidFill>
            </a:endParaRPr>
          </a:p>
        </p:txBody>
      </p:sp>
      <p:pic>
        <p:nvPicPr>
          <p:cNvPr descr="https://scontent.fhan2-4.fna.fbcdn.net/v/t1.15752-0/p480x480/80498196_2572769202777439_1960251029836529664_n.jpg?_nc_cat=104&amp;_nc_ohc=tYA3Oz6iB8UAQmqgQvNWkokJDAS498pxMNFFMoySdFWmWPsCi2UnK9Kig&amp;_nc_ht=scontent.fhan2-4.fna&amp;oh=050c3ff9a60e670ce7b638f491c4292a&amp;oe=5E7305C0" id="314" name="Google Shape;314;p31"/>
          <p:cNvPicPr preferRelativeResize="0"/>
          <p:nvPr/>
        </p:nvPicPr>
        <p:blipFill rotWithShape="1">
          <a:blip r:embed="rId3">
            <a:alphaModFix/>
          </a:blip>
          <a:srcRect b="0" l="0" r="0" t="0"/>
          <a:stretch/>
        </p:blipFill>
        <p:spPr>
          <a:xfrm>
            <a:off x="325252" y="1347200"/>
            <a:ext cx="2679420" cy="4761554"/>
          </a:xfrm>
          <a:prstGeom prst="rect">
            <a:avLst/>
          </a:prstGeom>
          <a:noFill/>
          <a:ln>
            <a:noFill/>
          </a:ln>
        </p:spPr>
      </p:pic>
      <p:pic>
        <p:nvPicPr>
          <p:cNvPr descr="https://scontent.fhan2-3.fna.fbcdn.net/v/t1.15752-0/p480x480/80775404_2913437302014097_6486222587801108480_n.jpg?_nc_cat=102&amp;_nc_ohc=9ra2Q3uRPLoAQmf9DN1KIA-INMZ5EyCqxyKYzwkUIgYRvsB4BV83Yd7SQ&amp;_nc_ht=scontent.fhan2-3.fna&amp;oh=8749d0d01649cb5bd04a7a9e6851e83c&amp;oe=5EA8C504" id="315" name="Google Shape;315;p31"/>
          <p:cNvPicPr preferRelativeResize="0"/>
          <p:nvPr/>
        </p:nvPicPr>
        <p:blipFill rotWithShape="1">
          <a:blip r:embed="rId4">
            <a:alphaModFix/>
          </a:blip>
          <a:srcRect b="0" l="0" r="0" t="0"/>
          <a:stretch/>
        </p:blipFill>
        <p:spPr>
          <a:xfrm>
            <a:off x="3158304" y="1369612"/>
            <a:ext cx="2679420" cy="4761554"/>
          </a:xfrm>
          <a:prstGeom prst="rect">
            <a:avLst/>
          </a:prstGeom>
          <a:noFill/>
          <a:ln>
            <a:noFill/>
          </a:ln>
        </p:spPr>
      </p:pic>
      <p:pic>
        <p:nvPicPr>
          <p:cNvPr descr="https://scontent.fhan2-4.fna.fbcdn.net/v/t1.15752-0/p480x480/81559826_487546075221013_2812758560138592256_n.jpg?_nc_cat=105&amp;_nc_ohc=hZJ0EpliwRgAQlblOVxEiYcGtqVjPPGfe0sC3bU_5Dte8tqfm0g4VdfTw&amp;_nc_ht=scontent.fhan2-4.fna&amp;oh=272436de0758990428b300b6b1421ec2&amp;oe=5E73651D" id="316" name="Google Shape;316;p31"/>
          <p:cNvPicPr preferRelativeResize="0"/>
          <p:nvPr/>
        </p:nvPicPr>
        <p:blipFill rotWithShape="1">
          <a:blip r:embed="rId5">
            <a:alphaModFix/>
          </a:blip>
          <a:srcRect b="0" l="0" r="0" t="0"/>
          <a:stretch/>
        </p:blipFill>
        <p:spPr>
          <a:xfrm>
            <a:off x="5943600" y="1371600"/>
            <a:ext cx="2667000" cy="473948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4"/>
          <p:cNvSpPr txBox="1"/>
          <p:nvPr/>
        </p:nvSpPr>
        <p:spPr>
          <a:xfrm>
            <a:off x="2227961" y="228600"/>
            <a:ext cx="4584909" cy="58477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rgbClr val="7F7F7F"/>
                </a:solidFill>
                <a:latin typeface="Arial"/>
                <a:ea typeface="Arial"/>
                <a:cs typeface="Arial"/>
                <a:sym typeface="Arial"/>
              </a:rPr>
              <a:t>NỘI DUNG TRÌNH BÀY</a:t>
            </a:r>
            <a:endParaRPr b="1" sz="3200">
              <a:solidFill>
                <a:srgbClr val="7F7F7F"/>
              </a:solidFill>
              <a:latin typeface="Arial"/>
              <a:ea typeface="Arial"/>
              <a:cs typeface="Arial"/>
              <a:sym typeface="Arial"/>
            </a:endParaRPr>
          </a:p>
        </p:txBody>
      </p:sp>
      <p:pic>
        <p:nvPicPr>
          <p:cNvPr id="100" name="Google Shape;100;p14"/>
          <p:cNvPicPr preferRelativeResize="0"/>
          <p:nvPr/>
        </p:nvPicPr>
        <p:blipFill rotWithShape="1">
          <a:blip r:embed="rId3">
            <a:alphaModFix/>
          </a:blip>
          <a:srcRect b="0" l="0" r="0" t="0"/>
          <a:stretch/>
        </p:blipFill>
        <p:spPr>
          <a:xfrm>
            <a:off x="1066800" y="1066800"/>
            <a:ext cx="5954687" cy="4977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2"/>
          <p:cNvSpPr txBox="1"/>
          <p:nvPr>
            <p:ph type="title"/>
          </p:nvPr>
        </p:nvSpPr>
        <p:spPr>
          <a:xfrm>
            <a:off x="457200" y="274638"/>
            <a:ext cx="7543800" cy="5635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solidFill>
                  <a:srgbClr val="D8243D"/>
                </a:solidFill>
              </a:rPr>
              <a:t>7. Tính năng và giao diện tương tác</a:t>
            </a:r>
            <a:endParaRPr b="1" sz="2800">
              <a:solidFill>
                <a:srgbClr val="D8243D"/>
              </a:solidFill>
            </a:endParaRPr>
          </a:p>
        </p:txBody>
      </p:sp>
      <p:pic>
        <p:nvPicPr>
          <p:cNvPr id="323" name="Google Shape;323;p32"/>
          <p:cNvPicPr preferRelativeResize="0"/>
          <p:nvPr/>
        </p:nvPicPr>
        <p:blipFill rotWithShape="1">
          <a:blip r:embed="rId3">
            <a:alphaModFix/>
          </a:blip>
          <a:srcRect b="0" l="0" r="0" t="0"/>
          <a:stretch/>
        </p:blipFill>
        <p:spPr>
          <a:xfrm>
            <a:off x="1752600" y="1355071"/>
            <a:ext cx="2771072" cy="4924425"/>
          </a:xfrm>
          <a:prstGeom prst="rect">
            <a:avLst/>
          </a:prstGeom>
          <a:noFill/>
          <a:ln>
            <a:noFill/>
          </a:ln>
        </p:spPr>
      </p:pic>
      <p:pic>
        <p:nvPicPr>
          <p:cNvPr id="324" name="Google Shape;324;p32"/>
          <p:cNvPicPr preferRelativeResize="0"/>
          <p:nvPr/>
        </p:nvPicPr>
        <p:blipFill rotWithShape="1">
          <a:blip r:embed="rId4">
            <a:alphaModFix/>
          </a:blip>
          <a:srcRect b="0" l="0" r="0" t="0"/>
          <a:stretch/>
        </p:blipFill>
        <p:spPr>
          <a:xfrm>
            <a:off x="5257800" y="1355071"/>
            <a:ext cx="2771072" cy="4924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3"/>
          <p:cNvSpPr txBox="1"/>
          <p:nvPr>
            <p:ph type="title"/>
          </p:nvPr>
        </p:nvSpPr>
        <p:spPr>
          <a:xfrm>
            <a:off x="609600" y="228600"/>
            <a:ext cx="4876800" cy="7921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800">
                <a:solidFill>
                  <a:srgbClr val="D8243D"/>
                </a:solidFill>
              </a:rPr>
              <a:t>8. Demo</a:t>
            </a:r>
            <a:endParaRPr/>
          </a:p>
        </p:txBody>
      </p:sp>
      <p:sp>
        <p:nvSpPr>
          <p:cNvPr id="331" name="Google Shape;331;p33"/>
          <p:cNvSpPr txBox="1"/>
          <p:nvPr>
            <p:ph idx="1" type="body"/>
          </p:nvPr>
        </p:nvSpPr>
        <p:spPr>
          <a:xfrm>
            <a:off x="304800" y="1371600"/>
            <a:ext cx="4347882" cy="2209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600"/>
              <a:buNone/>
            </a:pPr>
            <a:r>
              <a:rPr lang="en-US" sz="1600">
                <a:latin typeface="Calibri"/>
                <a:ea typeface="Calibri"/>
                <a:cs typeface="Calibri"/>
                <a:sym typeface="Calibri"/>
              </a:rPr>
              <a:t>Demo 1: Sử dụng remote điều khiển</a:t>
            </a:r>
            <a:endParaRPr/>
          </a:p>
          <a:p>
            <a:pPr indent="0" lvl="0" marL="0" rtl="0" algn="l">
              <a:spcBef>
                <a:spcPts val="320"/>
              </a:spcBef>
              <a:spcAft>
                <a:spcPts val="0"/>
              </a:spcAft>
              <a:buClr>
                <a:schemeClr val="dk1"/>
              </a:buClr>
              <a:buSzPts val="1600"/>
              <a:buNone/>
            </a:pPr>
            <a:r>
              <a:rPr lang="en-US" sz="1600">
                <a:latin typeface="Calibri"/>
                <a:ea typeface="Calibri"/>
                <a:cs typeface="Calibri"/>
                <a:sym typeface="Calibri"/>
              </a:rPr>
              <a:t>	- Đóng mở cửa bằng remote</a:t>
            </a:r>
            <a:endParaRPr/>
          </a:p>
          <a:p>
            <a:pPr indent="0" lvl="0" marL="0" rtl="0" algn="l">
              <a:spcBef>
                <a:spcPts val="320"/>
              </a:spcBef>
              <a:spcAft>
                <a:spcPts val="0"/>
              </a:spcAft>
              <a:buClr>
                <a:schemeClr val="dk1"/>
              </a:buClr>
              <a:buSzPts val="1600"/>
              <a:buNone/>
            </a:pPr>
            <a:r>
              <a:rPr lang="en-US" sz="1600">
                <a:latin typeface="Calibri"/>
                <a:ea typeface="Calibri"/>
                <a:cs typeface="Calibri"/>
                <a:sym typeface="Calibri"/>
              </a:rPr>
              <a:t>Demo 2: Sử dụng khóa thẻ từ</a:t>
            </a:r>
            <a:endParaRPr/>
          </a:p>
          <a:p>
            <a:pPr indent="0" lvl="0" marL="0" rtl="0" algn="l">
              <a:spcBef>
                <a:spcPts val="320"/>
              </a:spcBef>
              <a:spcAft>
                <a:spcPts val="0"/>
              </a:spcAft>
              <a:buClr>
                <a:schemeClr val="dk1"/>
              </a:buClr>
              <a:buSzPts val="1600"/>
              <a:buNone/>
            </a:pPr>
            <a:r>
              <a:rPr lang="en-US" sz="1600">
                <a:latin typeface="Calibri"/>
                <a:ea typeface="Calibri"/>
                <a:cs typeface="Calibri"/>
                <a:sym typeface="Calibri"/>
              </a:rPr>
              <a:t>	- Đóng mở cửa bằng thẻ từ</a:t>
            </a:r>
            <a:endParaRPr/>
          </a:p>
          <a:p>
            <a:pPr indent="0" lvl="0" marL="0" rtl="0" algn="l">
              <a:spcBef>
                <a:spcPts val="320"/>
              </a:spcBef>
              <a:spcAft>
                <a:spcPts val="0"/>
              </a:spcAft>
              <a:buClr>
                <a:schemeClr val="dk1"/>
              </a:buClr>
              <a:buSzPts val="1600"/>
              <a:buNone/>
            </a:pPr>
            <a:r>
              <a:rPr lang="en-US" sz="1600">
                <a:latin typeface="Calibri"/>
                <a:ea typeface="Calibri"/>
                <a:cs typeface="Calibri"/>
                <a:sym typeface="Calibri"/>
              </a:rPr>
              <a:t>	- Sử dụng thẻ chính để thay đổi chế độ</a:t>
            </a:r>
            <a:endParaRPr/>
          </a:p>
          <a:p>
            <a:pPr indent="0" lvl="0" marL="0" rtl="0" algn="l">
              <a:spcBef>
                <a:spcPts val="320"/>
              </a:spcBef>
              <a:spcAft>
                <a:spcPts val="0"/>
              </a:spcAft>
              <a:buClr>
                <a:schemeClr val="dk1"/>
              </a:buClr>
              <a:buSzPts val="1600"/>
              <a:buNone/>
            </a:pPr>
            <a:r>
              <a:rPr lang="en-US" sz="1600">
                <a:latin typeface="Calibri"/>
                <a:ea typeface="Calibri"/>
                <a:cs typeface="Calibri"/>
                <a:sym typeface="Calibri"/>
              </a:rPr>
              <a:t>	- Vào chế độ thêm thẻ</a:t>
            </a:r>
            <a:endParaRPr/>
          </a:p>
          <a:p>
            <a:pPr indent="0" lvl="0" marL="0" rtl="0" algn="l">
              <a:spcBef>
                <a:spcPts val="320"/>
              </a:spcBef>
              <a:spcAft>
                <a:spcPts val="0"/>
              </a:spcAft>
              <a:buClr>
                <a:schemeClr val="dk1"/>
              </a:buClr>
              <a:buSzPts val="1600"/>
              <a:buNone/>
            </a:pPr>
            <a:r>
              <a:rPr lang="en-US" sz="1600">
                <a:latin typeface="Calibri"/>
                <a:ea typeface="Calibri"/>
                <a:cs typeface="Calibri"/>
                <a:sym typeface="Calibri"/>
              </a:rPr>
              <a:t>	- Vào chế độ xóa thẻ</a:t>
            </a:r>
            <a:endParaRPr sz="1600">
              <a:latin typeface="Calibri"/>
              <a:ea typeface="Calibri"/>
              <a:cs typeface="Calibri"/>
              <a:sym typeface="Calibri"/>
            </a:endParaRPr>
          </a:p>
        </p:txBody>
      </p:sp>
      <p:sp>
        <p:nvSpPr>
          <p:cNvPr id="332" name="Google Shape;332;p33"/>
          <p:cNvSpPr/>
          <p:nvPr/>
        </p:nvSpPr>
        <p:spPr>
          <a:xfrm>
            <a:off x="4572000" y="1295400"/>
            <a:ext cx="4572000" cy="403187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Demo 3: Sử dụng Smart phone</a:t>
            </a:r>
            <a:endParaRPr/>
          </a:p>
          <a:p>
            <a:pPr indent="0" lvl="0" marL="0" marR="0" rtl="0" algn="l">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	- Đóng mở cửa bằng Smart phone</a:t>
            </a:r>
            <a:endParaRPr/>
          </a:p>
          <a:p>
            <a:pPr indent="0" lvl="0" marL="0" marR="0" rtl="0" algn="l">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	- Đồng bộ các thiết bị với nhau khi đóng mở( test với remote và thẻ từ)</a:t>
            </a:r>
            <a:endParaRPr/>
          </a:p>
          <a:p>
            <a:pPr indent="0" lvl="0" marL="0" marR="0" rtl="0" algn="l">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	- View lịch sử người dùng thẻ</a:t>
            </a:r>
            <a:endParaRPr/>
          </a:p>
          <a:p>
            <a:pPr indent="0" lvl="0" marL="0" marR="0" rtl="0" algn="l">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	- View thẻ mới hay xóa thẻ khi sử dụng khóa thẻ từ</a:t>
            </a:r>
            <a:endParaRPr/>
          </a:p>
          <a:p>
            <a:pPr indent="0" lvl="0" marL="0" marR="0" rtl="0" algn="l">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	- Sử dụng câu lệnh trên Terminal</a:t>
            </a:r>
            <a:endParaRPr/>
          </a:p>
          <a:p>
            <a:pPr indent="0" lvl="0" marL="0" marR="0" rtl="0" algn="l">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		- Xóa thẻ</a:t>
            </a:r>
            <a:endParaRPr/>
          </a:p>
          <a:p>
            <a:pPr indent="0" lvl="0" marL="0" marR="0" rtl="0" algn="l">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		- Đổi phòng</a:t>
            </a:r>
            <a:endParaRPr/>
          </a:p>
          <a:p>
            <a:pPr indent="0" lvl="0" marL="0" marR="0" rtl="0" algn="l">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		- Đổi tên</a:t>
            </a:r>
            <a:endParaRPr/>
          </a:p>
          <a:p>
            <a:pPr indent="0" lvl="0" marL="0" marR="0" rtl="0" algn="l">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		- Reset khóa</a:t>
            </a:r>
            <a:endParaRPr/>
          </a:p>
          <a:p>
            <a:pPr indent="0" lvl="0" marL="0" marR="0" rtl="0" algn="l">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		- Đổi thẻ chính</a:t>
            </a:r>
            <a:endParaRPr/>
          </a:p>
          <a:p>
            <a:pPr indent="0" lvl="0" marL="0" marR="0" rtl="0" algn="l">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		- Đổi mã Blynk</a:t>
            </a:r>
            <a:endParaRPr/>
          </a:p>
          <a:p>
            <a:pPr indent="0" lvl="0" marL="0" marR="0" rtl="0" algn="l">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		- Đổi wifi</a:t>
            </a:r>
            <a:endParaRPr/>
          </a:p>
          <a:p>
            <a:pPr indent="0" lvl="0" marL="0" marR="0" rtl="0" algn="l">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		- Thoát</a:t>
            </a:r>
            <a:endParaRPr/>
          </a:p>
        </p:txBody>
      </p:sp>
      <p:sp>
        <p:nvSpPr>
          <p:cNvPr id="333" name="Google Shape;333;p33"/>
          <p:cNvSpPr/>
          <p:nvPr/>
        </p:nvSpPr>
        <p:spPr>
          <a:xfrm>
            <a:off x="304800" y="4055668"/>
            <a:ext cx="4572000" cy="132343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Demo 4: Khả năng cảnh báo người dùng</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 Cảnh báo khi có kẻ phá cửa</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 Cảnh báo khi đóng cửa vào nhưng chốt không khớp</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 Cảnh báo khi thẻ sai quá 3 lần</a:t>
            </a:r>
            <a:endParaRPr sz="16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KHẢ NĂNG PHÁT TRIỂN </a:t>
            </a:r>
            <a:endParaRPr/>
          </a:p>
        </p:txBody>
      </p:sp>
      <p:sp>
        <p:nvSpPr>
          <p:cNvPr id="340" name="Google Shape;340;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0" lvl="1" marL="457200" rtl="0" algn="l">
              <a:spcBef>
                <a:spcPts val="0"/>
              </a:spcBef>
              <a:spcAft>
                <a:spcPts val="0"/>
              </a:spcAft>
              <a:buClr>
                <a:schemeClr val="dk1"/>
              </a:buClr>
              <a:buSzPts val="1600"/>
              <a:buNone/>
            </a:pPr>
            <a:r>
              <a:rPr lang="en-US" sz="1600">
                <a:latin typeface="Times New Roman"/>
                <a:ea typeface="Times New Roman"/>
                <a:cs typeface="Times New Roman"/>
                <a:sym typeface="Times New Roman"/>
              </a:rPr>
              <a:t>Tính năng sẽ cải tiến trong tương lai: </a:t>
            </a:r>
            <a:endParaRPr sz="1600">
              <a:latin typeface="Times New Roman"/>
              <a:ea typeface="Times New Roman"/>
              <a:cs typeface="Times New Roman"/>
              <a:sym typeface="Times New Roman"/>
            </a:endParaRPr>
          </a:p>
          <a:p>
            <a:pPr indent="-285750" lvl="1" marL="742950" rtl="0" algn="l">
              <a:spcBef>
                <a:spcPts val="320"/>
              </a:spcBef>
              <a:spcAft>
                <a:spcPts val="0"/>
              </a:spcAft>
              <a:buClr>
                <a:schemeClr val="dk1"/>
              </a:buClr>
              <a:buSzPts val="1600"/>
              <a:buFont typeface="Times New Roman"/>
              <a:buChar char="-"/>
            </a:pPr>
            <a:r>
              <a:rPr lang="en-US" sz="1600">
                <a:latin typeface="Times New Roman"/>
                <a:ea typeface="Times New Roman"/>
                <a:cs typeface="Times New Roman"/>
                <a:sym typeface="Times New Roman"/>
              </a:rPr>
              <a:t>Thêm khoa cơ </a:t>
            </a:r>
            <a:endParaRPr sz="1600">
              <a:latin typeface="Times New Roman"/>
              <a:ea typeface="Times New Roman"/>
              <a:cs typeface="Times New Roman"/>
              <a:sym typeface="Times New Roman"/>
            </a:endParaRPr>
          </a:p>
          <a:p>
            <a:pPr indent="-285750" lvl="1" marL="742950" rtl="0" algn="l">
              <a:spcBef>
                <a:spcPts val="320"/>
              </a:spcBef>
              <a:spcAft>
                <a:spcPts val="0"/>
              </a:spcAft>
              <a:buClr>
                <a:schemeClr val="dk1"/>
              </a:buClr>
              <a:buSzPts val="1600"/>
              <a:buFont typeface="Times New Roman"/>
              <a:buChar char="-"/>
            </a:pPr>
            <a:r>
              <a:rPr lang="en-US" sz="1600">
                <a:latin typeface="Times New Roman"/>
                <a:ea typeface="Times New Roman"/>
                <a:cs typeface="Times New Roman"/>
                <a:sym typeface="Times New Roman"/>
              </a:rPr>
              <a:t>Thêm pin dự phòng </a:t>
            </a:r>
            <a:endParaRPr sz="1600">
              <a:latin typeface="Times New Roman"/>
              <a:ea typeface="Times New Roman"/>
              <a:cs typeface="Times New Roman"/>
              <a:sym typeface="Times New Roman"/>
            </a:endParaRPr>
          </a:p>
          <a:p>
            <a:pPr indent="-285750" lvl="1" marL="742950" rtl="0" algn="l">
              <a:spcBef>
                <a:spcPts val="320"/>
              </a:spcBef>
              <a:spcAft>
                <a:spcPts val="0"/>
              </a:spcAft>
              <a:buClr>
                <a:schemeClr val="dk1"/>
              </a:buClr>
              <a:buSzPts val="1600"/>
              <a:buFont typeface="Times New Roman"/>
              <a:buChar char="-"/>
            </a:pPr>
            <a:r>
              <a:rPr lang="en-US" sz="1600">
                <a:latin typeface="Times New Roman"/>
                <a:ea typeface="Times New Roman"/>
                <a:cs typeface="Times New Roman"/>
                <a:sym typeface="Times New Roman"/>
              </a:rPr>
              <a:t>Kết hợp với camera để tối ưu hơn </a:t>
            </a:r>
            <a:endParaRPr sz="1600">
              <a:latin typeface="Times New Roman"/>
              <a:ea typeface="Times New Roman"/>
              <a:cs typeface="Times New Roman"/>
              <a:sym typeface="Times New Roman"/>
            </a:endParaRPr>
          </a:p>
          <a:p>
            <a:pPr indent="-285750" lvl="1" marL="742950" rtl="0" algn="l">
              <a:spcBef>
                <a:spcPts val="320"/>
              </a:spcBef>
              <a:spcAft>
                <a:spcPts val="0"/>
              </a:spcAft>
              <a:buClr>
                <a:schemeClr val="dk1"/>
              </a:buClr>
              <a:buSzPts val="1600"/>
              <a:buFont typeface="Times New Roman"/>
              <a:buChar char="-"/>
            </a:pPr>
            <a:r>
              <a:rPr lang="en-US" sz="1600">
                <a:latin typeface="Times New Roman"/>
                <a:ea typeface="Times New Roman"/>
                <a:cs typeface="Times New Roman"/>
                <a:sym typeface="Times New Roman"/>
              </a:rPr>
              <a:t>Làm 1 app riêng và thêm nhiều chứ năng về quản lý người thuê phòng luôn</a:t>
            </a:r>
            <a:endParaRPr sz="1600">
              <a:latin typeface="Times New Roman"/>
              <a:ea typeface="Times New Roman"/>
              <a:cs typeface="Times New Roman"/>
              <a:sym typeface="Times New Roman"/>
            </a:endParaRPr>
          </a:p>
          <a:p>
            <a:pPr indent="0" lvl="1" marL="457200" rtl="0" algn="l">
              <a:spcBef>
                <a:spcPts val="320"/>
              </a:spcBef>
              <a:spcAft>
                <a:spcPts val="0"/>
              </a:spcAft>
              <a:buClr>
                <a:schemeClr val="dk1"/>
              </a:buClr>
              <a:buSzPts val="1600"/>
              <a:buNone/>
            </a:pPr>
            <a:r>
              <a:rPr lang="en-US" sz="1600">
                <a:latin typeface="Times New Roman"/>
                <a:ea typeface="Times New Roman"/>
                <a:cs typeface="Times New Roman"/>
                <a:sym typeface="Times New Roman"/>
              </a:rPr>
              <a:t>( vd: đánh dấu việc đóng tiền phòng , tiền điện, tiền nước, vv)</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35"/>
          <p:cNvPicPr preferRelativeResize="0"/>
          <p:nvPr/>
        </p:nvPicPr>
        <p:blipFill rotWithShape="1">
          <a:blip r:embed="rId3">
            <a:alphaModFix/>
          </a:blip>
          <a:srcRect b="0" l="0" r="0" t="0"/>
          <a:stretch/>
        </p:blipFill>
        <p:spPr>
          <a:xfrm>
            <a:off x="0" y="0"/>
            <a:ext cx="9753600" cy="7315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txBox="1"/>
          <p:nvPr>
            <p:ph type="title"/>
          </p:nvPr>
        </p:nvSpPr>
        <p:spPr>
          <a:xfrm>
            <a:off x="457200" y="381000"/>
            <a:ext cx="5845629" cy="500743"/>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solidFill>
                  <a:srgbClr val="D8243D"/>
                </a:solidFill>
                <a:latin typeface="Times New Roman"/>
                <a:ea typeface="Times New Roman"/>
                <a:cs typeface="Times New Roman"/>
                <a:sym typeface="Times New Roman"/>
              </a:rPr>
              <a:t>1. Tìm hiểu thực tế</a:t>
            </a:r>
            <a:endParaRPr sz="2800">
              <a:solidFill>
                <a:srgbClr val="D8243D"/>
              </a:solidFill>
              <a:latin typeface="Times New Roman"/>
              <a:ea typeface="Times New Roman"/>
              <a:cs typeface="Times New Roman"/>
              <a:sym typeface="Times New Roman"/>
            </a:endParaRPr>
          </a:p>
        </p:txBody>
      </p:sp>
      <p:pic>
        <p:nvPicPr>
          <p:cNvPr id="107" name="Google Shape;107;p15"/>
          <p:cNvPicPr preferRelativeResize="0"/>
          <p:nvPr>
            <p:ph idx="1" type="body"/>
          </p:nvPr>
        </p:nvPicPr>
        <p:blipFill rotWithShape="1">
          <a:blip r:embed="rId3">
            <a:alphaModFix/>
          </a:blip>
          <a:srcRect b="0" l="0" r="0" t="0"/>
          <a:stretch/>
        </p:blipFill>
        <p:spPr>
          <a:xfrm>
            <a:off x="6633768" y="685800"/>
            <a:ext cx="2346334" cy="3200400"/>
          </a:xfrm>
          <a:prstGeom prst="rect">
            <a:avLst/>
          </a:prstGeom>
          <a:noFill/>
          <a:ln>
            <a:noFill/>
          </a:ln>
        </p:spPr>
      </p:pic>
      <p:pic>
        <p:nvPicPr>
          <p:cNvPr descr="Kết quả hình ảnh cho sử dụng khoÁ chìa cổng" id="108" name="Google Shape;108;p15"/>
          <p:cNvPicPr preferRelativeResize="0"/>
          <p:nvPr/>
        </p:nvPicPr>
        <p:blipFill rotWithShape="1">
          <a:blip r:embed="rId4">
            <a:alphaModFix/>
          </a:blip>
          <a:srcRect b="0" l="0" r="0" t="0"/>
          <a:stretch/>
        </p:blipFill>
        <p:spPr>
          <a:xfrm>
            <a:off x="4343399" y="1143000"/>
            <a:ext cx="2182215" cy="3276600"/>
          </a:xfrm>
          <a:prstGeom prst="rect">
            <a:avLst/>
          </a:prstGeom>
          <a:noFill/>
          <a:ln>
            <a:noFill/>
          </a:ln>
        </p:spPr>
      </p:pic>
      <p:pic>
        <p:nvPicPr>
          <p:cNvPr id="109" name="Google Shape;109;p15"/>
          <p:cNvPicPr preferRelativeResize="0"/>
          <p:nvPr/>
        </p:nvPicPr>
        <p:blipFill rotWithShape="1">
          <a:blip r:embed="rId5">
            <a:alphaModFix/>
          </a:blip>
          <a:srcRect b="0" l="0" r="0" t="0"/>
          <a:stretch/>
        </p:blipFill>
        <p:spPr>
          <a:xfrm>
            <a:off x="6642869" y="4038600"/>
            <a:ext cx="2160538" cy="2670175"/>
          </a:xfrm>
          <a:prstGeom prst="rect">
            <a:avLst/>
          </a:prstGeom>
          <a:noFill/>
          <a:ln>
            <a:noFill/>
          </a:ln>
        </p:spPr>
      </p:pic>
      <p:sp>
        <p:nvSpPr>
          <p:cNvPr id="110" name="Google Shape;110;p15"/>
          <p:cNvSpPr/>
          <p:nvPr/>
        </p:nvSpPr>
        <p:spPr>
          <a:xfrm>
            <a:off x="304800" y="1295400"/>
            <a:ext cx="3886200" cy="2264081"/>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600">
                <a:solidFill>
                  <a:schemeClr val="dk1"/>
                </a:solidFill>
                <a:latin typeface="Times New Roman"/>
                <a:ea typeface="Times New Roman"/>
                <a:cs typeface="Times New Roman"/>
                <a:sym typeface="Times New Roman"/>
              </a:rPr>
              <a:t>Khóa cơ – Khóa chìa: Chìa khóa được sử dụng để tra vào lỗ ổ khóa xoay để đóng hay mở ổ khóa. Việc sử dụng chìa khóa là một phương pháp cũ và vẫn còn rất thường được sử dụng bảo vệ xâm nhập và kiểm soát việc đóng mở ổ khóa.</a:t>
            </a:r>
            <a:endParaRPr sz="1600">
              <a:solidFill>
                <a:schemeClr val="dk1"/>
              </a:solidFill>
              <a:latin typeface="Times New Roman"/>
              <a:ea typeface="Times New Roman"/>
              <a:cs typeface="Times New Roman"/>
              <a:sym typeface="Times New Roman"/>
            </a:endParaRPr>
          </a:p>
        </p:txBody>
      </p:sp>
      <p:sp>
        <p:nvSpPr>
          <p:cNvPr id="111" name="Google Shape;111;p15"/>
          <p:cNvSpPr/>
          <p:nvPr/>
        </p:nvSpPr>
        <p:spPr>
          <a:xfrm>
            <a:off x="337457" y="4610978"/>
            <a:ext cx="5562600" cy="1525418"/>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600">
                <a:solidFill>
                  <a:schemeClr val="dk1"/>
                </a:solidFill>
                <a:latin typeface="Times New Roman"/>
                <a:ea typeface="Times New Roman"/>
                <a:cs typeface="Times New Roman"/>
                <a:sym typeface="Times New Roman"/>
              </a:rPr>
              <a:t>Chìa khóa là một công cụ ít tốn kém mặc dù không hoàn hảo để đóng và mở cửa nhà, tủ, </a:t>
            </a:r>
            <a:r>
              <a:rPr lang="en-US" sz="1600" u="sng">
                <a:solidFill>
                  <a:schemeClr val="hlink"/>
                </a:solidFill>
                <a:latin typeface="Times New Roman"/>
                <a:ea typeface="Times New Roman"/>
                <a:cs typeface="Times New Roman"/>
                <a:sym typeface="Times New Roman"/>
                <a:hlinkClick r:id="rId6"/>
              </a:rPr>
              <a:t>xe</a:t>
            </a:r>
            <a:r>
              <a:rPr lang="en-US" sz="1600">
                <a:solidFill>
                  <a:schemeClr val="dk1"/>
                </a:solidFill>
                <a:latin typeface="Times New Roman"/>
                <a:ea typeface="Times New Roman"/>
                <a:cs typeface="Times New Roman"/>
                <a:sym typeface="Times New Roman"/>
              </a:rPr>
              <a:t>... Chìa khóa được thiết kế để một loại chìa nhất định chỉ mở được một ổ khóa.</a:t>
            </a:r>
            <a:endParaRPr sz="16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lang="en-US" sz="1600">
                <a:solidFill>
                  <a:schemeClr val="dk1"/>
                </a:solidFill>
                <a:latin typeface="Times New Roman"/>
                <a:ea typeface="Times New Roman"/>
                <a:cs typeface="Times New Roman"/>
                <a:sym typeface="Times New Roman"/>
              </a:rPr>
              <a:t>Giá từ 100.000 - 1.000.000 VNĐ</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6"/>
          <p:cNvSpPr txBox="1"/>
          <p:nvPr>
            <p:ph type="title"/>
          </p:nvPr>
        </p:nvSpPr>
        <p:spPr>
          <a:xfrm>
            <a:off x="381000" y="228600"/>
            <a:ext cx="3962400" cy="609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2800">
                <a:solidFill>
                  <a:srgbClr val="D8243D"/>
                </a:solidFill>
              </a:rPr>
              <a:t>Khóa vân tay</a:t>
            </a:r>
            <a:endParaRPr sz="2800">
              <a:solidFill>
                <a:srgbClr val="D8243D"/>
              </a:solidFill>
            </a:endParaRPr>
          </a:p>
        </p:txBody>
      </p:sp>
      <p:pic>
        <p:nvPicPr>
          <p:cNvPr id="118" name="Google Shape;118;p16"/>
          <p:cNvPicPr preferRelativeResize="0"/>
          <p:nvPr/>
        </p:nvPicPr>
        <p:blipFill rotWithShape="1">
          <a:blip r:embed="rId3">
            <a:alphaModFix/>
          </a:blip>
          <a:srcRect b="0" l="0" r="0" t="0"/>
          <a:stretch/>
        </p:blipFill>
        <p:spPr>
          <a:xfrm>
            <a:off x="6172200" y="1066800"/>
            <a:ext cx="2562225" cy="1781175"/>
          </a:xfrm>
          <a:prstGeom prst="rect">
            <a:avLst/>
          </a:prstGeom>
          <a:noFill/>
          <a:ln>
            <a:noFill/>
          </a:ln>
        </p:spPr>
      </p:pic>
      <p:pic>
        <p:nvPicPr>
          <p:cNvPr id="119" name="Google Shape;119;p16"/>
          <p:cNvPicPr preferRelativeResize="0"/>
          <p:nvPr>
            <p:ph idx="1" type="body"/>
          </p:nvPr>
        </p:nvPicPr>
        <p:blipFill rotWithShape="1">
          <a:blip r:embed="rId4">
            <a:alphaModFix/>
          </a:blip>
          <a:srcRect b="0" l="0" r="0" t="0"/>
          <a:stretch/>
        </p:blipFill>
        <p:spPr>
          <a:xfrm>
            <a:off x="5715000" y="2971800"/>
            <a:ext cx="3317715" cy="3170261"/>
          </a:xfrm>
          <a:prstGeom prst="rect">
            <a:avLst/>
          </a:prstGeom>
          <a:noFill/>
          <a:ln>
            <a:noFill/>
          </a:ln>
        </p:spPr>
      </p:pic>
      <p:sp>
        <p:nvSpPr>
          <p:cNvPr id="120" name="Google Shape;120;p16"/>
          <p:cNvSpPr/>
          <p:nvPr/>
        </p:nvSpPr>
        <p:spPr>
          <a:xfrm>
            <a:off x="457200" y="838200"/>
            <a:ext cx="4953000" cy="5224764"/>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600">
                <a:solidFill>
                  <a:schemeClr val="dk1"/>
                </a:solidFill>
                <a:latin typeface="Times New Roman"/>
                <a:ea typeface="Times New Roman"/>
                <a:cs typeface="Times New Roman"/>
                <a:sym typeface="Times New Roman"/>
              </a:rPr>
              <a:t>Khóa vân tay: Chỉ người có vân tay giống với vân tay trong bộ nhớ máy có thể mở cửa;</a:t>
            </a:r>
            <a:endParaRPr sz="16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lang="en-US" sz="1600">
                <a:solidFill>
                  <a:schemeClr val="dk1"/>
                </a:solidFill>
                <a:latin typeface="Times New Roman"/>
                <a:ea typeface="Times New Roman"/>
                <a:cs typeface="Times New Roman"/>
                <a:sym typeface="Times New Roman"/>
              </a:rPr>
              <a:t>Độ an toàn cao</a:t>
            </a:r>
            <a:endParaRPr sz="16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lang="en-US" sz="1600">
                <a:solidFill>
                  <a:schemeClr val="dk1"/>
                </a:solidFill>
                <a:latin typeface="Times New Roman"/>
                <a:ea typeface="Times New Roman"/>
                <a:cs typeface="Times New Roman"/>
                <a:sym typeface="Times New Roman"/>
              </a:rPr>
              <a:t>Thời gian mở nhanh chóng(phụ thuộc chất lượng)</a:t>
            </a:r>
            <a:endParaRPr/>
          </a:p>
          <a:p>
            <a:pPr indent="0" lvl="0" marL="0" marR="0" rtl="0" algn="l">
              <a:lnSpc>
                <a:spcPct val="150000"/>
              </a:lnSpc>
              <a:spcBef>
                <a:spcPts val="0"/>
              </a:spcBef>
              <a:spcAft>
                <a:spcPts val="0"/>
              </a:spcAft>
              <a:buNone/>
            </a:pPr>
            <a:r>
              <a:rPr lang="en-US" sz="1600">
                <a:solidFill>
                  <a:schemeClr val="dk1"/>
                </a:solidFill>
                <a:latin typeface="Times New Roman"/>
                <a:ea typeface="Times New Roman"/>
                <a:cs typeface="Times New Roman"/>
                <a:sym typeface="Times New Roman"/>
              </a:rPr>
              <a:t>Dễ sử dụng</a:t>
            </a:r>
            <a:endParaRPr sz="16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lang="en-US" sz="1600">
                <a:solidFill>
                  <a:schemeClr val="dk1"/>
                </a:solidFill>
                <a:latin typeface="Times New Roman"/>
                <a:ea typeface="Times New Roman"/>
                <a:cs typeface="Times New Roman"/>
                <a:sym typeface="Times New Roman"/>
              </a:rPr>
              <a:t>Tính tiện lợi</a:t>
            </a:r>
            <a:endParaRPr sz="16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lang="en-US" sz="1600">
                <a:solidFill>
                  <a:schemeClr val="dk1"/>
                </a:solidFill>
                <a:latin typeface="Times New Roman"/>
                <a:ea typeface="Times New Roman"/>
                <a:cs typeface="Times New Roman"/>
                <a:sym typeface="Times New Roman"/>
              </a:rPr>
              <a:t>Tính thẩm mỹ</a:t>
            </a:r>
            <a:endParaRPr sz="16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i="1" lang="en-US" sz="1600">
                <a:solidFill>
                  <a:schemeClr val="dk1"/>
                </a:solidFill>
                <a:latin typeface="Times New Roman"/>
                <a:ea typeface="Times New Roman"/>
                <a:cs typeface="Times New Roman"/>
                <a:sym typeface="Times New Roman"/>
              </a:rPr>
              <a:t>Nhược điểm. </a:t>
            </a:r>
            <a:endParaRPr i="1" sz="16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i="1" lang="en-US" sz="1600">
                <a:solidFill>
                  <a:schemeClr val="dk1"/>
                </a:solidFill>
                <a:latin typeface="Times New Roman"/>
                <a:ea typeface="Times New Roman"/>
                <a:cs typeface="Times New Roman"/>
                <a:sym typeface="Times New Roman"/>
              </a:rPr>
              <a:t>Có thể bị lừa bởi một hình ảnh của các ngón tay. sử dụng thiết bị dò mạch và nhiệt phát hiện ngón tay sống. Có thể từ chối nhận ra ngón tay của bạn trong trường hợp sẹo hay vết cắt hoặc trầy. Vết cắt điện, hết pin là các vấn đề khác phổ biến liên kết với cửa </a:t>
            </a:r>
            <a:endParaRPr/>
          </a:p>
          <a:p>
            <a:pPr indent="0" lvl="0" marL="0" marR="0" rtl="0" algn="l">
              <a:lnSpc>
                <a:spcPct val="150000"/>
              </a:lnSpc>
              <a:spcBef>
                <a:spcPts val="0"/>
              </a:spcBef>
              <a:spcAft>
                <a:spcPts val="0"/>
              </a:spcAft>
              <a:buNone/>
            </a:pPr>
            <a:r>
              <a:rPr lang="en-US" sz="1600">
                <a:solidFill>
                  <a:schemeClr val="dk1"/>
                </a:solidFill>
                <a:latin typeface="Times New Roman"/>
                <a:ea typeface="Times New Roman"/>
                <a:cs typeface="Times New Roman"/>
                <a:sym typeface="Times New Roman"/>
              </a:rPr>
              <a:t>Giá thành từ 4.000.00 – 20.000.000 VNĐ</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7"/>
          <p:cNvSpPr txBox="1"/>
          <p:nvPr>
            <p:ph type="title"/>
          </p:nvPr>
        </p:nvSpPr>
        <p:spPr>
          <a:xfrm>
            <a:off x="52397" y="-38100"/>
            <a:ext cx="7110403" cy="876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D8243D"/>
                </a:solidFill>
              </a:rPr>
              <a:t> </a:t>
            </a:r>
            <a:r>
              <a:rPr lang="en-US" sz="2800">
                <a:solidFill>
                  <a:srgbClr val="D8243D"/>
                </a:solidFill>
              </a:rPr>
              <a:t>Đóng mở cửa bằng remote</a:t>
            </a:r>
            <a:endParaRPr sz="2800">
              <a:solidFill>
                <a:srgbClr val="D8243D"/>
              </a:solidFill>
            </a:endParaRPr>
          </a:p>
        </p:txBody>
      </p:sp>
      <p:pic>
        <p:nvPicPr>
          <p:cNvPr id="127" name="Google Shape;127;p17"/>
          <p:cNvPicPr preferRelativeResize="0"/>
          <p:nvPr/>
        </p:nvPicPr>
        <p:blipFill rotWithShape="1">
          <a:blip r:embed="rId3">
            <a:alphaModFix/>
          </a:blip>
          <a:srcRect b="0" l="0" r="0" t="0"/>
          <a:stretch/>
        </p:blipFill>
        <p:spPr>
          <a:xfrm>
            <a:off x="4343400" y="1066799"/>
            <a:ext cx="4572000" cy="2563091"/>
          </a:xfrm>
          <a:prstGeom prst="rect">
            <a:avLst/>
          </a:prstGeom>
          <a:noFill/>
          <a:ln>
            <a:noFill/>
          </a:ln>
        </p:spPr>
      </p:pic>
      <p:sp>
        <p:nvSpPr>
          <p:cNvPr id="128" name="Google Shape;128;p17"/>
          <p:cNvSpPr/>
          <p:nvPr/>
        </p:nvSpPr>
        <p:spPr>
          <a:xfrm>
            <a:off x="219635" y="762000"/>
            <a:ext cx="3971365" cy="59574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600">
                <a:solidFill>
                  <a:schemeClr val="dk1"/>
                </a:solidFill>
                <a:latin typeface="Times New Roman"/>
                <a:ea typeface="Times New Roman"/>
                <a:cs typeface="Times New Roman"/>
                <a:sym typeface="Times New Roman"/>
              </a:rPr>
              <a:t>Sự tiện lợi: Khi mang đồ nặng hoặc chân </a:t>
            </a:r>
            <a:br>
              <a:rPr lang="en-US" sz="1600">
                <a:solidFill>
                  <a:schemeClr val="dk1"/>
                </a:solidFill>
                <a:latin typeface="Times New Roman"/>
                <a:ea typeface="Times New Roman"/>
                <a:cs typeface="Times New Roman"/>
                <a:sym typeface="Times New Roman"/>
              </a:rPr>
            </a:br>
            <a:r>
              <a:rPr lang="en-US" sz="1600">
                <a:solidFill>
                  <a:schemeClr val="dk1"/>
                </a:solidFill>
                <a:latin typeface="Times New Roman"/>
                <a:ea typeface="Times New Roman"/>
                <a:cs typeface="Times New Roman"/>
                <a:sym typeface="Times New Roman"/>
              </a:rPr>
              <a:t>tay vướng bận, dễ dàng mở cửa.</a:t>
            </a:r>
            <a:endParaRPr/>
          </a:p>
          <a:p>
            <a:pPr indent="0" lvl="0" marL="0" marR="0" rtl="0" algn="l">
              <a:lnSpc>
                <a:spcPct val="150000"/>
              </a:lnSpc>
              <a:spcBef>
                <a:spcPts val="0"/>
              </a:spcBef>
              <a:spcAft>
                <a:spcPts val="0"/>
              </a:spcAft>
              <a:buNone/>
            </a:pPr>
            <a:r>
              <a:rPr lang="en-US" sz="1600">
                <a:solidFill>
                  <a:schemeClr val="dk1"/>
                </a:solidFill>
                <a:latin typeface="Times New Roman"/>
                <a:ea typeface="Times New Roman"/>
                <a:cs typeface="Times New Roman"/>
                <a:sym typeface="Times New Roman"/>
              </a:rPr>
              <a:t>Sự an toàn: Kiểm soát được trạng thái </a:t>
            </a:r>
            <a:br>
              <a:rPr lang="en-US" sz="1600">
                <a:solidFill>
                  <a:schemeClr val="dk1"/>
                </a:solidFill>
                <a:latin typeface="Times New Roman"/>
                <a:ea typeface="Times New Roman"/>
                <a:cs typeface="Times New Roman"/>
                <a:sym typeface="Times New Roman"/>
              </a:rPr>
            </a:br>
            <a:r>
              <a:rPr lang="en-US" sz="1600">
                <a:solidFill>
                  <a:schemeClr val="dk1"/>
                </a:solidFill>
                <a:latin typeface="Times New Roman"/>
                <a:ea typeface="Times New Roman"/>
                <a:cs typeface="Times New Roman"/>
                <a:sym typeface="Times New Roman"/>
              </a:rPr>
              <a:t>cửa, cảnh báo.</a:t>
            </a:r>
            <a:endParaRPr/>
          </a:p>
          <a:p>
            <a:pPr indent="0" lvl="0" marL="0" marR="0" rtl="0" algn="l">
              <a:lnSpc>
                <a:spcPct val="150000"/>
              </a:lnSpc>
              <a:spcBef>
                <a:spcPts val="0"/>
              </a:spcBef>
              <a:spcAft>
                <a:spcPts val="0"/>
              </a:spcAft>
              <a:buNone/>
            </a:pPr>
            <a:r>
              <a:rPr lang="en-US" sz="1600">
                <a:solidFill>
                  <a:schemeClr val="dk1"/>
                </a:solidFill>
                <a:latin typeface="Times New Roman"/>
                <a:ea typeface="Times New Roman"/>
                <a:cs typeface="Times New Roman"/>
                <a:sym typeface="Times New Roman"/>
              </a:rPr>
              <a:t>Hệ thống cảnh báo tiện dụng: Có hệ </a:t>
            </a:r>
            <a:br>
              <a:rPr lang="en-US" sz="1600">
                <a:solidFill>
                  <a:schemeClr val="dk1"/>
                </a:solidFill>
                <a:latin typeface="Times New Roman"/>
                <a:ea typeface="Times New Roman"/>
                <a:cs typeface="Times New Roman"/>
                <a:sym typeface="Times New Roman"/>
              </a:rPr>
            </a:br>
            <a:r>
              <a:rPr lang="en-US" sz="1600">
                <a:solidFill>
                  <a:schemeClr val="dk1"/>
                </a:solidFill>
                <a:latin typeface="Times New Roman"/>
                <a:ea typeface="Times New Roman"/>
                <a:cs typeface="Times New Roman"/>
                <a:sym typeface="Times New Roman"/>
              </a:rPr>
              <a:t>thống đèn, tín hiệu cảnh báo, có sự sâm </a:t>
            </a:r>
            <a:br>
              <a:rPr lang="en-US" sz="1600">
                <a:solidFill>
                  <a:schemeClr val="dk1"/>
                </a:solidFill>
                <a:latin typeface="Times New Roman"/>
                <a:ea typeface="Times New Roman"/>
                <a:cs typeface="Times New Roman"/>
                <a:sym typeface="Times New Roman"/>
              </a:rPr>
            </a:br>
            <a:r>
              <a:rPr lang="en-US" sz="1600">
                <a:solidFill>
                  <a:schemeClr val="dk1"/>
                </a:solidFill>
                <a:latin typeface="Times New Roman"/>
                <a:ea typeface="Times New Roman"/>
                <a:cs typeface="Times New Roman"/>
                <a:sym typeface="Times New Roman"/>
              </a:rPr>
              <a:t>nhập bất thường.</a:t>
            </a:r>
            <a:endParaRPr/>
          </a:p>
          <a:p>
            <a:pPr indent="0" lvl="0" marL="0" marR="0" rtl="0" algn="l">
              <a:lnSpc>
                <a:spcPct val="150000"/>
              </a:lnSpc>
              <a:spcBef>
                <a:spcPts val="0"/>
              </a:spcBef>
              <a:spcAft>
                <a:spcPts val="0"/>
              </a:spcAft>
              <a:buNone/>
            </a:pPr>
            <a:r>
              <a:rPr lang="en-US" sz="1600">
                <a:solidFill>
                  <a:schemeClr val="dk1"/>
                </a:solidFill>
                <a:latin typeface="Times New Roman"/>
                <a:ea typeface="Times New Roman"/>
                <a:cs typeface="Times New Roman"/>
                <a:sym typeface="Times New Roman"/>
              </a:rPr>
              <a:t>Hiện đại, tinh tế: thiết bị hiện đại có độ </a:t>
            </a:r>
            <a:br>
              <a:rPr lang="en-US" sz="1600">
                <a:solidFill>
                  <a:schemeClr val="dk1"/>
                </a:solidFill>
                <a:latin typeface="Times New Roman"/>
                <a:ea typeface="Times New Roman"/>
                <a:cs typeface="Times New Roman"/>
                <a:sym typeface="Times New Roman"/>
              </a:rPr>
            </a:br>
            <a:r>
              <a:rPr lang="en-US" sz="1600">
                <a:solidFill>
                  <a:schemeClr val="dk1"/>
                </a:solidFill>
                <a:latin typeface="Times New Roman"/>
                <a:ea typeface="Times New Roman"/>
                <a:cs typeface="Times New Roman"/>
                <a:sym typeface="Times New Roman"/>
              </a:rPr>
              <a:t>thẩm mỹ phù hợp xu hướng…</a:t>
            </a:r>
            <a:endParaRPr sz="16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i="1" sz="16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i="1" lang="en-US" sz="1600">
                <a:solidFill>
                  <a:schemeClr val="dk1"/>
                </a:solidFill>
                <a:latin typeface="Times New Roman"/>
                <a:ea typeface="Times New Roman"/>
                <a:cs typeface="Times New Roman"/>
                <a:sym typeface="Times New Roman"/>
              </a:rPr>
              <a:t>Chi phí khá cao</a:t>
            </a:r>
            <a:endParaRPr i="1" sz="16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i="1" lang="en-US" sz="1600">
                <a:solidFill>
                  <a:schemeClr val="dk1"/>
                </a:solidFill>
                <a:latin typeface="Times New Roman"/>
                <a:ea typeface="Times New Roman"/>
                <a:cs typeface="Times New Roman"/>
                <a:sym typeface="Times New Roman"/>
              </a:rPr>
              <a:t>Thiết kế sản phẩm đòi hỏi phức tạp và tối ưu</a:t>
            </a:r>
            <a:br>
              <a:rPr i="1" lang="en-US" sz="1600">
                <a:solidFill>
                  <a:schemeClr val="dk1"/>
                </a:solidFill>
                <a:latin typeface="Times New Roman"/>
                <a:ea typeface="Times New Roman"/>
                <a:cs typeface="Times New Roman"/>
                <a:sym typeface="Times New Roman"/>
              </a:rPr>
            </a:br>
            <a:r>
              <a:rPr i="1" lang="en-US" sz="1600">
                <a:solidFill>
                  <a:schemeClr val="dk1"/>
                </a:solidFill>
                <a:latin typeface="Times New Roman"/>
                <a:ea typeface="Times New Roman"/>
                <a:cs typeface="Times New Roman"/>
                <a:sym typeface="Times New Roman"/>
              </a:rPr>
              <a:t>yêu cầu khi lắp đặt từ đầu.</a:t>
            </a:r>
            <a:endParaRPr/>
          </a:p>
          <a:p>
            <a:pPr indent="0" lvl="0" marL="0" marR="0" rtl="0" algn="l">
              <a:lnSpc>
                <a:spcPct val="150000"/>
              </a:lnSpc>
              <a:spcBef>
                <a:spcPts val="0"/>
              </a:spcBef>
              <a:spcAft>
                <a:spcPts val="0"/>
              </a:spcAft>
              <a:buNone/>
            </a:pPr>
            <a:r>
              <a:rPr i="1" lang="en-US" sz="1600">
                <a:solidFill>
                  <a:schemeClr val="dk1"/>
                </a:solidFill>
                <a:latin typeface="Times New Roman"/>
                <a:ea typeface="Times New Roman"/>
                <a:cs typeface="Times New Roman"/>
                <a:sym typeface="Times New Roman"/>
              </a:rPr>
              <a:t>Gặp vấn đề khi khóa hết pin</a:t>
            </a:r>
            <a:endParaRPr/>
          </a:p>
          <a:p>
            <a:pPr indent="0" lvl="0" marL="0" marR="0" rtl="0" algn="l">
              <a:lnSpc>
                <a:spcPct val="150000"/>
              </a:lnSpc>
              <a:spcBef>
                <a:spcPts val="0"/>
              </a:spcBef>
              <a:spcAft>
                <a:spcPts val="0"/>
              </a:spcAft>
              <a:buNone/>
            </a:pPr>
            <a:r>
              <a:rPr i="1" lang="en-US" sz="1600">
                <a:solidFill>
                  <a:schemeClr val="dk1"/>
                </a:solidFill>
                <a:latin typeface="Times New Roman"/>
                <a:ea typeface="Times New Roman"/>
                <a:cs typeface="Times New Roman"/>
                <a:sym typeface="Times New Roman"/>
              </a:rPr>
              <a:t>Có thể bị ảnh hưởng bởi sóng âm của các </a:t>
            </a:r>
            <a:br>
              <a:rPr i="1" lang="en-US" sz="1600">
                <a:solidFill>
                  <a:schemeClr val="dk1"/>
                </a:solidFill>
                <a:latin typeface="Times New Roman"/>
                <a:ea typeface="Times New Roman"/>
                <a:cs typeface="Times New Roman"/>
                <a:sym typeface="Times New Roman"/>
              </a:rPr>
            </a:br>
            <a:r>
              <a:rPr i="1" lang="en-US" sz="1600">
                <a:solidFill>
                  <a:schemeClr val="dk1"/>
                </a:solidFill>
                <a:latin typeface="Times New Roman"/>
                <a:ea typeface="Times New Roman"/>
                <a:cs typeface="Times New Roman"/>
                <a:sym typeface="Times New Roman"/>
              </a:rPr>
              <a:t>thiết bị khác</a:t>
            </a:r>
            <a:endParaRPr i="1" sz="1600">
              <a:solidFill>
                <a:schemeClr val="dk1"/>
              </a:solidFill>
              <a:latin typeface="Times New Roman"/>
              <a:ea typeface="Times New Roman"/>
              <a:cs typeface="Times New Roman"/>
              <a:sym typeface="Times New Roman"/>
            </a:endParaRPr>
          </a:p>
        </p:txBody>
      </p:sp>
      <p:pic>
        <p:nvPicPr>
          <p:cNvPr id="129" name="Google Shape;129;p17"/>
          <p:cNvPicPr preferRelativeResize="0"/>
          <p:nvPr/>
        </p:nvPicPr>
        <p:blipFill rotWithShape="1">
          <a:blip r:embed="rId4">
            <a:alphaModFix/>
          </a:blip>
          <a:srcRect b="0" l="0" r="0" t="0"/>
          <a:stretch/>
        </p:blipFill>
        <p:spPr>
          <a:xfrm>
            <a:off x="4800600" y="3651661"/>
            <a:ext cx="4114800" cy="2962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8"/>
          <p:cNvSpPr txBox="1"/>
          <p:nvPr>
            <p:ph idx="2" type="body"/>
          </p:nvPr>
        </p:nvSpPr>
        <p:spPr>
          <a:xfrm>
            <a:off x="224118" y="2014537"/>
            <a:ext cx="4191000" cy="4691063"/>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600"/>
              <a:buNone/>
            </a:pPr>
            <a:r>
              <a:rPr lang="en-US" sz="1600">
                <a:latin typeface="Times New Roman"/>
                <a:ea typeface="Times New Roman"/>
                <a:cs typeface="Times New Roman"/>
                <a:sym typeface="Times New Roman"/>
              </a:rPr>
              <a:t>Tính an ninh, an toàn cao thiết kế từ vật liệu bền chắc, khi có sự phá hủy hay can thiệp cạy cửa sẽ được cảnh báo bằng tín hiệu</a:t>
            </a:r>
            <a:endParaRPr sz="16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600"/>
              <a:buNone/>
            </a:pPr>
            <a:r>
              <a:rPr lang="en-US" sz="1600">
                <a:latin typeface="Times New Roman"/>
                <a:ea typeface="Times New Roman"/>
                <a:cs typeface="Times New Roman"/>
                <a:sym typeface="Times New Roman"/>
              </a:rPr>
              <a:t>Dễ quản lý: có thể kết nối tới thiết bị cầm tay để theo dõi lịch sư ra vào hoặc quản lý thẻ.</a:t>
            </a:r>
            <a:endParaRPr/>
          </a:p>
          <a:p>
            <a:pPr indent="0" lvl="0" marL="0" rtl="0" algn="l">
              <a:lnSpc>
                <a:spcPct val="150000"/>
              </a:lnSpc>
              <a:spcBef>
                <a:spcPts val="0"/>
              </a:spcBef>
              <a:spcAft>
                <a:spcPts val="0"/>
              </a:spcAft>
              <a:buClr>
                <a:schemeClr val="dk1"/>
              </a:buClr>
              <a:buSzPts val="1600"/>
              <a:buNone/>
            </a:pPr>
            <a:r>
              <a:rPr lang="en-US" sz="1600">
                <a:latin typeface="Times New Roman"/>
                <a:ea typeface="Times New Roman"/>
                <a:cs typeface="Times New Roman"/>
                <a:sym typeface="Times New Roman"/>
              </a:rPr>
              <a:t>Nhược điểm:</a:t>
            </a:r>
            <a:endParaRPr sz="16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600"/>
              <a:buNone/>
            </a:pPr>
            <a:r>
              <a:rPr i="1" lang="en-US" sz="1600">
                <a:latin typeface="Times New Roman"/>
                <a:ea typeface="Times New Roman"/>
                <a:cs typeface="Times New Roman"/>
                <a:sym typeface="Times New Roman"/>
              </a:rPr>
              <a:t>Lắp đặt công phu, yêu cầu cao. Cửa đủ độ dày</a:t>
            </a:r>
            <a:endParaRPr i="1" sz="16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600"/>
              <a:buNone/>
            </a:pPr>
            <a:r>
              <a:rPr i="1" lang="en-US" sz="1600">
                <a:latin typeface="Times New Roman"/>
                <a:ea typeface="Times New Roman"/>
                <a:cs typeface="Times New Roman"/>
                <a:sym typeface="Times New Roman"/>
              </a:rPr>
              <a:t>Chi phí lắp đặt cao</a:t>
            </a:r>
            <a:endParaRPr i="1" sz="1600">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600"/>
              <a:buNone/>
            </a:pPr>
            <a:r>
              <a:rPr i="1" lang="en-US" sz="1600">
                <a:latin typeface="Times New Roman"/>
                <a:ea typeface="Times New Roman"/>
                <a:cs typeface="Times New Roman"/>
                <a:sym typeface="Times New Roman"/>
              </a:rPr>
              <a:t>Nếu gặp sự cố phải có nhân viên chuyên nghiệp hỗ trợ.</a:t>
            </a:r>
            <a:endParaRPr/>
          </a:p>
          <a:p>
            <a:pPr indent="0" lvl="0" marL="0" rtl="0" algn="l">
              <a:lnSpc>
                <a:spcPct val="150000"/>
              </a:lnSpc>
              <a:spcBef>
                <a:spcPts val="0"/>
              </a:spcBef>
              <a:spcAft>
                <a:spcPts val="0"/>
              </a:spcAft>
              <a:buClr>
                <a:schemeClr val="dk1"/>
              </a:buClr>
              <a:buSzPts val="1600"/>
              <a:buNone/>
            </a:pPr>
            <a:r>
              <a:rPr i="1" lang="en-US" sz="1600">
                <a:latin typeface="Times New Roman"/>
                <a:ea typeface="Times New Roman"/>
                <a:cs typeface="Times New Roman"/>
                <a:sym typeface="Times New Roman"/>
              </a:rPr>
              <a:t>Dễ bị làm giả mạo thẻ, mỗi lần ra ngoài bạn phải mang theo chìa khoá sẽ hơi bất tiện một chút</a:t>
            </a:r>
            <a:endParaRPr i="1" sz="1600">
              <a:latin typeface="Times New Roman"/>
              <a:ea typeface="Times New Roman"/>
              <a:cs typeface="Times New Roman"/>
              <a:sym typeface="Times New Roman"/>
            </a:endParaRPr>
          </a:p>
        </p:txBody>
      </p:sp>
      <p:grpSp>
        <p:nvGrpSpPr>
          <p:cNvPr id="136" name="Google Shape;136;p18"/>
          <p:cNvGrpSpPr/>
          <p:nvPr/>
        </p:nvGrpSpPr>
        <p:grpSpPr>
          <a:xfrm>
            <a:off x="7315200" y="172886"/>
            <a:ext cx="369888" cy="647700"/>
            <a:chOff x="2057400" y="2332412"/>
            <a:chExt cx="324766" cy="568896"/>
          </a:xfrm>
        </p:grpSpPr>
        <p:sp>
          <p:nvSpPr>
            <p:cNvPr id="137" name="Google Shape;137;p18"/>
            <p:cNvSpPr/>
            <p:nvPr/>
          </p:nvSpPr>
          <p:spPr>
            <a:xfrm>
              <a:off x="2057400" y="2743747"/>
              <a:ext cx="157505" cy="157561"/>
            </a:xfrm>
            <a:prstGeom prst="ellipse">
              <a:avLst/>
            </a:prstGeom>
            <a:solidFill>
              <a:schemeClr val="accent1"/>
            </a:solidFill>
            <a:ln cap="flat" cmpd="sng" w="28575">
              <a:solidFill>
                <a:schemeClr val="lt1"/>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18"/>
            <p:cNvSpPr/>
            <p:nvPr/>
          </p:nvSpPr>
          <p:spPr>
            <a:xfrm>
              <a:off x="2214905" y="2562481"/>
              <a:ext cx="158898" cy="157561"/>
            </a:xfrm>
            <a:prstGeom prst="ellipse">
              <a:avLst/>
            </a:prstGeom>
            <a:solidFill>
              <a:schemeClr val="accent1"/>
            </a:solidFill>
            <a:ln cap="flat" cmpd="sng" w="28575">
              <a:solidFill>
                <a:schemeClr val="lt1"/>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 name="Google Shape;139;p18"/>
            <p:cNvSpPr/>
            <p:nvPr/>
          </p:nvSpPr>
          <p:spPr>
            <a:xfrm>
              <a:off x="2224661" y="2332412"/>
              <a:ext cx="157505" cy="157562"/>
            </a:xfrm>
            <a:prstGeom prst="ellipse">
              <a:avLst/>
            </a:prstGeom>
            <a:solidFill>
              <a:schemeClr val="accent1"/>
            </a:solidFill>
            <a:ln cap="flat" cmpd="sng" w="28575">
              <a:solidFill>
                <a:schemeClr val="lt1"/>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40" name="Google Shape;140;p18"/>
          <p:cNvPicPr preferRelativeResize="0"/>
          <p:nvPr/>
        </p:nvPicPr>
        <p:blipFill rotWithShape="1">
          <a:blip r:embed="rId3">
            <a:alphaModFix/>
          </a:blip>
          <a:srcRect b="0" l="0" r="0" t="0"/>
          <a:stretch/>
        </p:blipFill>
        <p:spPr>
          <a:xfrm>
            <a:off x="5105400" y="2638073"/>
            <a:ext cx="3822037" cy="3627107"/>
          </a:xfrm>
          <a:prstGeom prst="rect">
            <a:avLst/>
          </a:prstGeom>
          <a:noFill/>
          <a:ln>
            <a:noFill/>
          </a:ln>
        </p:spPr>
      </p:pic>
      <p:sp>
        <p:nvSpPr>
          <p:cNvPr id="141" name="Google Shape;141;p18"/>
          <p:cNvSpPr/>
          <p:nvPr/>
        </p:nvSpPr>
        <p:spPr>
          <a:xfrm>
            <a:off x="228600" y="72689"/>
            <a:ext cx="4419600"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400">
                <a:solidFill>
                  <a:srgbClr val="D8243D"/>
                </a:solidFill>
                <a:latin typeface="Times New Roman"/>
                <a:ea typeface="Times New Roman"/>
                <a:cs typeface="Times New Roman"/>
                <a:sym typeface="Times New Roman"/>
              </a:rPr>
              <a:t> </a:t>
            </a:r>
            <a:r>
              <a:rPr lang="en-US" sz="2800">
                <a:solidFill>
                  <a:srgbClr val="D8243D"/>
                </a:solidFill>
                <a:latin typeface="Calibri"/>
                <a:ea typeface="Calibri"/>
                <a:cs typeface="Calibri"/>
                <a:sym typeface="Calibri"/>
              </a:rPr>
              <a:t>Đóng mở cửa bằng thẻ từ</a:t>
            </a:r>
            <a:endParaRPr sz="2800">
              <a:solidFill>
                <a:srgbClr val="D8243D"/>
              </a:solidFill>
              <a:latin typeface="Calibri"/>
              <a:ea typeface="Calibri"/>
              <a:cs typeface="Calibri"/>
              <a:sym typeface="Calibri"/>
            </a:endParaRPr>
          </a:p>
        </p:txBody>
      </p:sp>
      <p:sp>
        <p:nvSpPr>
          <p:cNvPr id="142" name="Google Shape;142;p18"/>
          <p:cNvSpPr/>
          <p:nvPr/>
        </p:nvSpPr>
        <p:spPr>
          <a:xfrm>
            <a:off x="304800" y="914400"/>
            <a:ext cx="8229600" cy="1200329"/>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600">
                <a:solidFill>
                  <a:schemeClr val="dk1"/>
                </a:solidFill>
                <a:latin typeface="Times New Roman"/>
                <a:ea typeface="Times New Roman"/>
                <a:cs typeface="Times New Roman"/>
                <a:sym typeface="Times New Roman"/>
              </a:rPr>
              <a:t>Thiết kế hiện đại: Kiểu dáng thiết kế cao cấp, chất liệu bền đẹp. </a:t>
            </a:r>
            <a:endParaRPr/>
          </a:p>
          <a:p>
            <a:pPr indent="0" lvl="0" marL="0" marR="0" rtl="0" algn="l">
              <a:lnSpc>
                <a:spcPct val="150000"/>
              </a:lnSpc>
              <a:spcBef>
                <a:spcPts val="0"/>
              </a:spcBef>
              <a:spcAft>
                <a:spcPts val="0"/>
              </a:spcAft>
              <a:buNone/>
            </a:pPr>
            <a:r>
              <a:rPr lang="en-US" sz="1600">
                <a:solidFill>
                  <a:schemeClr val="dk1"/>
                </a:solidFill>
                <a:latin typeface="Times New Roman"/>
                <a:ea typeface="Times New Roman"/>
                <a:cs typeface="Times New Roman"/>
                <a:sym typeface="Times New Roman"/>
              </a:rPr>
              <a:t>Tích hợp nhiều khả năng mở khóa. Có thể mở bằng chìa khóa, mã số v..v có thể giới hạn được chức năng thẻ theo yêu cầu</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19"/>
          <p:cNvPicPr preferRelativeResize="0"/>
          <p:nvPr/>
        </p:nvPicPr>
        <p:blipFill rotWithShape="1">
          <a:blip r:embed="rId3">
            <a:alphaModFix/>
          </a:blip>
          <a:srcRect b="0" l="0" r="0" t="0"/>
          <a:stretch/>
        </p:blipFill>
        <p:spPr>
          <a:xfrm>
            <a:off x="5562600" y="865811"/>
            <a:ext cx="3124200" cy="2992778"/>
          </a:xfrm>
          <a:prstGeom prst="rect">
            <a:avLst/>
          </a:prstGeom>
          <a:noFill/>
          <a:ln>
            <a:noFill/>
          </a:ln>
        </p:spPr>
      </p:pic>
      <p:sp>
        <p:nvSpPr>
          <p:cNvPr id="149" name="Google Shape;149;p19"/>
          <p:cNvSpPr txBox="1"/>
          <p:nvPr>
            <p:ph idx="1" type="body"/>
          </p:nvPr>
        </p:nvSpPr>
        <p:spPr>
          <a:xfrm>
            <a:off x="152400" y="152400"/>
            <a:ext cx="7467600" cy="59276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D8243D"/>
              </a:buClr>
              <a:buSzPts val="2800"/>
              <a:buNone/>
            </a:pPr>
            <a:r>
              <a:rPr lang="en-US" sz="2800">
                <a:solidFill>
                  <a:srgbClr val="D8243D"/>
                </a:solidFill>
                <a:latin typeface="Calibri"/>
                <a:ea typeface="Calibri"/>
                <a:cs typeface="Calibri"/>
                <a:sym typeface="Calibri"/>
              </a:rPr>
              <a:t>Mở cửa bằng mã số, điện thoại thông minh</a:t>
            </a:r>
            <a:endParaRPr sz="2800">
              <a:solidFill>
                <a:srgbClr val="D8243D"/>
              </a:solidFill>
              <a:latin typeface="Calibri"/>
              <a:ea typeface="Calibri"/>
              <a:cs typeface="Calibri"/>
              <a:sym typeface="Calibri"/>
            </a:endParaRPr>
          </a:p>
          <a:p>
            <a:pPr indent="-139700" lvl="0" marL="342900" rtl="0" algn="l">
              <a:spcBef>
                <a:spcPts val="640"/>
              </a:spcBef>
              <a:spcAft>
                <a:spcPts val="0"/>
              </a:spcAft>
              <a:buClr>
                <a:schemeClr val="dk1"/>
              </a:buClr>
              <a:buSzPts val="3200"/>
              <a:buNone/>
            </a:pPr>
            <a:r>
              <a:t/>
            </a:r>
            <a:endParaRPr/>
          </a:p>
        </p:txBody>
      </p:sp>
      <p:sp>
        <p:nvSpPr>
          <p:cNvPr id="150" name="Google Shape;150;p19"/>
          <p:cNvSpPr txBox="1"/>
          <p:nvPr>
            <p:ph idx="2" type="body"/>
          </p:nvPr>
        </p:nvSpPr>
        <p:spPr>
          <a:xfrm>
            <a:off x="304800" y="865811"/>
            <a:ext cx="4724400" cy="172498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600"/>
              <a:buNone/>
            </a:pPr>
            <a:r>
              <a:rPr lang="en-US" sz="1600">
                <a:latin typeface="Times New Roman"/>
                <a:ea typeface="Times New Roman"/>
                <a:cs typeface="Times New Roman"/>
                <a:sym typeface="Times New Roman"/>
              </a:rPr>
              <a:t>Mở cửa bằng mã số Ưu điểm là có thể thay đổi mật mã thường xuyên, vào bất cứ lúc nào. </a:t>
            </a:r>
            <a:endParaRPr sz="1600">
              <a:latin typeface="Times New Roman"/>
              <a:ea typeface="Times New Roman"/>
              <a:cs typeface="Times New Roman"/>
              <a:sym typeface="Times New Roman"/>
            </a:endParaRPr>
          </a:p>
          <a:p>
            <a:pPr indent="0" lvl="0" marL="0" rtl="0" algn="l">
              <a:spcBef>
                <a:spcPts val="320"/>
              </a:spcBef>
              <a:spcAft>
                <a:spcPts val="0"/>
              </a:spcAft>
              <a:buClr>
                <a:schemeClr val="dk1"/>
              </a:buClr>
              <a:buSzPts val="1600"/>
              <a:buNone/>
            </a:pPr>
            <a:r>
              <a:rPr lang="en-US" sz="1600">
                <a:latin typeface="Times New Roman"/>
                <a:ea typeface="Times New Roman"/>
                <a:cs typeface="Times New Roman"/>
                <a:sym typeface="Times New Roman"/>
              </a:rPr>
              <a:t>Nhược điểm  Lắp đặt khóa mã số khá kì công nên không thể tự động lắp được mà cần có đội ngũ nhân viên kỹ thuật hỗ trợ.</a:t>
            </a:r>
            <a:endParaRPr sz="1600">
              <a:latin typeface="Times New Roman"/>
              <a:ea typeface="Times New Roman"/>
              <a:cs typeface="Times New Roman"/>
              <a:sym typeface="Times New Roman"/>
            </a:endParaRPr>
          </a:p>
          <a:p>
            <a:pPr indent="0" lvl="0" marL="0" rtl="0" algn="l">
              <a:spcBef>
                <a:spcPts val="320"/>
              </a:spcBef>
              <a:spcAft>
                <a:spcPts val="0"/>
              </a:spcAft>
              <a:buClr>
                <a:schemeClr val="dk1"/>
              </a:buClr>
              <a:buSzPts val="1600"/>
              <a:buNone/>
            </a:pPr>
            <a:r>
              <a:rPr lang="en-US" sz="1600">
                <a:latin typeface="Times New Roman"/>
                <a:ea typeface="Times New Roman"/>
                <a:cs typeface="Times New Roman"/>
                <a:sym typeface="Times New Roman"/>
              </a:rPr>
              <a:t>Không phải bất cứ loại cửa nào cũng thích ứng với mọi dòng khóa mã số, </a:t>
            </a:r>
            <a:endParaRPr sz="1600">
              <a:latin typeface="Times New Roman"/>
              <a:ea typeface="Times New Roman"/>
              <a:cs typeface="Times New Roman"/>
              <a:sym typeface="Times New Roman"/>
            </a:endParaRPr>
          </a:p>
          <a:p>
            <a:pPr indent="0" lvl="0" marL="0" rtl="0" algn="l">
              <a:spcBef>
                <a:spcPts val="320"/>
              </a:spcBef>
              <a:spcAft>
                <a:spcPts val="0"/>
              </a:spcAft>
              <a:buClr>
                <a:schemeClr val="dk1"/>
              </a:buClr>
              <a:buSzPts val="1600"/>
              <a:buNone/>
            </a:pPr>
            <a:r>
              <a:rPr lang="en-US" sz="1600">
                <a:latin typeface="Times New Roman"/>
                <a:ea typeface="Times New Roman"/>
                <a:cs typeface="Times New Roman"/>
                <a:sym typeface="Times New Roman"/>
              </a:rPr>
              <a:t>Gia đình có người lớn hay quên lưu ý khi nhập mật mã sai thì không thể vào được nhà.</a:t>
            </a:r>
            <a:endParaRPr/>
          </a:p>
        </p:txBody>
      </p:sp>
      <p:pic>
        <p:nvPicPr>
          <p:cNvPr id="151" name="Google Shape;151;p19"/>
          <p:cNvPicPr preferRelativeResize="0"/>
          <p:nvPr/>
        </p:nvPicPr>
        <p:blipFill rotWithShape="1">
          <a:blip r:embed="rId4">
            <a:alphaModFix/>
          </a:blip>
          <a:srcRect b="0" l="0" r="0" t="0"/>
          <a:stretch/>
        </p:blipFill>
        <p:spPr>
          <a:xfrm>
            <a:off x="6106886" y="3962400"/>
            <a:ext cx="2590800" cy="2590800"/>
          </a:xfrm>
          <a:prstGeom prst="rect">
            <a:avLst/>
          </a:prstGeom>
          <a:noFill/>
          <a:ln>
            <a:noFill/>
          </a:ln>
        </p:spPr>
      </p:pic>
      <p:sp>
        <p:nvSpPr>
          <p:cNvPr id="152" name="Google Shape;152;p19"/>
          <p:cNvSpPr/>
          <p:nvPr/>
        </p:nvSpPr>
        <p:spPr>
          <a:xfrm>
            <a:off x="165846" y="3505200"/>
            <a:ext cx="5701553" cy="28315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a:t>
            </a:r>
            <a:r>
              <a:rPr lang="en-US" sz="1600">
                <a:solidFill>
                  <a:schemeClr val="dk1"/>
                </a:solidFill>
                <a:latin typeface="Times New Roman"/>
                <a:ea typeface="Times New Roman"/>
                <a:cs typeface="Times New Roman"/>
                <a:sym typeface="Times New Roman"/>
              </a:rPr>
              <a:t>Thời gian mở khóa nhanh và rất tiện lợi: Chỉ bằng một vài thao tác là ổ khóa sẽ tự động mở ra, không gây mất thời gian cho người sử dụng.</a:t>
            </a:r>
            <a:endParaRPr/>
          </a:p>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 Quản lý ra vào một cách hiệu quả: Bởi nhật ký ra vào cửa luôn được lưu lại sẵn trên điện thoại của bạn nên bất cứ lúc nào bạn cũng có thể kiểm tra ai đang ghé thăm ngôi nhà bạn</a:t>
            </a:r>
            <a:endParaRPr/>
          </a:p>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 Đặc biệt bạn có thể mở ổ khóa cửa bằng tin nhắn hay bằng cách gọi điện thoại thông qua tin nhắn xác nhận được gửi tới số điện thoại của bạn và thiết bị điều khiển từ xa bấm mở khóa.</a:t>
            </a:r>
            <a:endParaRPr/>
          </a:p>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 Sản phẩm được thiết kế sang trọng, hiện đại giúp tôn lên vẻ đẹp cho ngôi nhà của bạn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0"/>
          <p:cNvPicPr preferRelativeResize="0"/>
          <p:nvPr/>
        </p:nvPicPr>
        <p:blipFill rotWithShape="1">
          <a:blip r:embed="rId3">
            <a:alphaModFix/>
          </a:blip>
          <a:srcRect b="0" l="0" r="0" t="0"/>
          <a:stretch/>
        </p:blipFill>
        <p:spPr>
          <a:xfrm>
            <a:off x="711708" y="3998123"/>
            <a:ext cx="2070647" cy="2683675"/>
          </a:xfrm>
          <a:prstGeom prst="rect">
            <a:avLst/>
          </a:prstGeom>
          <a:noFill/>
          <a:ln>
            <a:noFill/>
          </a:ln>
        </p:spPr>
      </p:pic>
      <p:pic>
        <p:nvPicPr>
          <p:cNvPr id="159" name="Google Shape;159;p20"/>
          <p:cNvPicPr preferRelativeResize="0"/>
          <p:nvPr/>
        </p:nvPicPr>
        <p:blipFill rotWithShape="1">
          <a:blip r:embed="rId4">
            <a:alphaModFix/>
          </a:blip>
          <a:srcRect b="0" l="0" r="0" t="0"/>
          <a:stretch/>
        </p:blipFill>
        <p:spPr>
          <a:xfrm>
            <a:off x="2597346" y="1404257"/>
            <a:ext cx="3262163" cy="2310765"/>
          </a:xfrm>
          <a:prstGeom prst="rect">
            <a:avLst/>
          </a:prstGeom>
          <a:noFill/>
          <a:ln>
            <a:noFill/>
          </a:ln>
        </p:spPr>
      </p:pic>
      <p:pic>
        <p:nvPicPr>
          <p:cNvPr id="160" name="Google Shape;160;p20"/>
          <p:cNvPicPr preferRelativeResize="0"/>
          <p:nvPr/>
        </p:nvPicPr>
        <p:blipFill rotWithShape="1">
          <a:blip r:embed="rId5">
            <a:alphaModFix/>
          </a:blip>
          <a:srcRect b="0" l="0" r="0" t="0"/>
          <a:stretch/>
        </p:blipFill>
        <p:spPr>
          <a:xfrm>
            <a:off x="6172200" y="1524000"/>
            <a:ext cx="2572639" cy="2359583"/>
          </a:xfrm>
          <a:prstGeom prst="rect">
            <a:avLst/>
          </a:prstGeom>
          <a:noFill/>
          <a:ln>
            <a:noFill/>
          </a:ln>
        </p:spPr>
      </p:pic>
      <p:pic>
        <p:nvPicPr>
          <p:cNvPr id="161" name="Google Shape;161;p20"/>
          <p:cNvPicPr preferRelativeResize="0"/>
          <p:nvPr/>
        </p:nvPicPr>
        <p:blipFill rotWithShape="1">
          <a:blip r:embed="rId6">
            <a:alphaModFix/>
          </a:blip>
          <a:srcRect b="0" l="0" r="0" t="0"/>
          <a:stretch/>
        </p:blipFill>
        <p:spPr>
          <a:xfrm>
            <a:off x="6661479" y="4036370"/>
            <a:ext cx="2310765" cy="2645428"/>
          </a:xfrm>
          <a:prstGeom prst="rect">
            <a:avLst/>
          </a:prstGeom>
          <a:noFill/>
          <a:ln>
            <a:noFill/>
          </a:ln>
        </p:spPr>
      </p:pic>
      <p:pic>
        <p:nvPicPr>
          <p:cNvPr id="162" name="Google Shape;162;p20"/>
          <p:cNvPicPr preferRelativeResize="0"/>
          <p:nvPr/>
        </p:nvPicPr>
        <p:blipFill rotWithShape="1">
          <a:blip r:embed="rId7">
            <a:alphaModFix/>
          </a:blip>
          <a:srcRect b="0" l="0" r="0" t="0"/>
          <a:stretch/>
        </p:blipFill>
        <p:spPr>
          <a:xfrm>
            <a:off x="3581400" y="3998123"/>
            <a:ext cx="2310766" cy="2683675"/>
          </a:xfrm>
          <a:prstGeom prst="rect">
            <a:avLst/>
          </a:prstGeom>
          <a:noFill/>
          <a:ln>
            <a:noFill/>
          </a:ln>
        </p:spPr>
      </p:pic>
      <p:sp>
        <p:nvSpPr>
          <p:cNvPr id="163" name="Google Shape;163;p20"/>
          <p:cNvSpPr/>
          <p:nvPr/>
        </p:nvSpPr>
        <p:spPr>
          <a:xfrm>
            <a:off x="-32658" y="0"/>
            <a:ext cx="8109857" cy="76944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400">
                <a:solidFill>
                  <a:srgbClr val="D8243D"/>
                </a:solidFill>
                <a:latin typeface="Times New Roman"/>
                <a:ea typeface="Times New Roman"/>
                <a:cs typeface="Times New Roman"/>
                <a:sym typeface="Times New Roman"/>
              </a:rPr>
              <a:t> </a:t>
            </a:r>
            <a:r>
              <a:rPr lang="en-US" sz="2800">
                <a:solidFill>
                  <a:srgbClr val="D8243D"/>
                </a:solidFill>
                <a:latin typeface="Calibri"/>
                <a:ea typeface="Calibri"/>
                <a:cs typeface="Calibri"/>
                <a:sym typeface="Calibri"/>
              </a:rPr>
              <a:t>Một số mẫu khóa tổng hợp</a:t>
            </a:r>
            <a:endParaRPr sz="2800">
              <a:solidFill>
                <a:srgbClr val="D8243D"/>
              </a:solidFill>
              <a:latin typeface="Calibri"/>
              <a:ea typeface="Calibri"/>
              <a:cs typeface="Calibri"/>
              <a:sym typeface="Calibri"/>
            </a:endParaRPr>
          </a:p>
        </p:txBody>
      </p:sp>
      <p:sp>
        <p:nvSpPr>
          <p:cNvPr id="164" name="Google Shape;164;p20"/>
          <p:cNvSpPr/>
          <p:nvPr/>
        </p:nvSpPr>
        <p:spPr>
          <a:xfrm>
            <a:off x="257841" y="838200"/>
            <a:ext cx="290111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Đa dạng, phong phú mẫu mã</a:t>
            </a:r>
            <a:endParaRPr sz="1800">
              <a:solidFill>
                <a:schemeClr val="dk1"/>
              </a:solidFill>
              <a:latin typeface="Calibri"/>
              <a:ea typeface="Calibri"/>
              <a:cs typeface="Calibri"/>
              <a:sym typeface="Calibri"/>
            </a:endParaRPr>
          </a:p>
        </p:txBody>
      </p:sp>
      <p:sp>
        <p:nvSpPr>
          <p:cNvPr id="165" name="Google Shape;165;p20"/>
          <p:cNvSpPr/>
          <p:nvPr/>
        </p:nvSpPr>
        <p:spPr>
          <a:xfrm>
            <a:off x="257841" y="2703791"/>
            <a:ext cx="21336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Giá thành </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1"/>
          <p:cNvSpPr txBox="1"/>
          <p:nvPr/>
        </p:nvSpPr>
        <p:spPr>
          <a:xfrm>
            <a:off x="1459158" y="311351"/>
            <a:ext cx="3636573" cy="52322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800">
                <a:solidFill>
                  <a:srgbClr val="D8243D"/>
                </a:solidFill>
                <a:latin typeface="Calibri"/>
                <a:ea typeface="Calibri"/>
                <a:cs typeface="Calibri"/>
                <a:sym typeface="Calibri"/>
              </a:rPr>
              <a:t>2.Ý TƯỞNG- MỤC TIÊU </a:t>
            </a:r>
            <a:endParaRPr b="1" sz="2800">
              <a:solidFill>
                <a:srgbClr val="D8243D"/>
              </a:solidFill>
              <a:latin typeface="Calibri"/>
              <a:ea typeface="Calibri"/>
              <a:cs typeface="Calibri"/>
              <a:sym typeface="Calibri"/>
            </a:endParaRPr>
          </a:p>
        </p:txBody>
      </p:sp>
      <p:sp>
        <p:nvSpPr>
          <p:cNvPr id="172" name="Google Shape;172;p21"/>
          <p:cNvSpPr/>
          <p:nvPr/>
        </p:nvSpPr>
        <p:spPr>
          <a:xfrm rot="-5400000">
            <a:off x="3444874" y="-452438"/>
            <a:ext cx="989013" cy="4713287"/>
          </a:xfrm>
          <a:prstGeom prst="round2SameRect">
            <a:avLst>
              <a:gd fmla="val 23321" name="adj1"/>
              <a:gd fmla="val 0" name="adj2"/>
            </a:avLst>
          </a:prstGeom>
          <a:gradFill>
            <a:gsLst>
              <a:gs pos="0">
                <a:schemeClr val="accent3"/>
              </a:gs>
              <a:gs pos="99000">
                <a:srgbClr val="D8243D"/>
              </a:gs>
              <a:gs pos="100000">
                <a:srgbClr val="D8243D"/>
              </a:gs>
            </a:gsLst>
            <a:lin ang="5400000" scaled="0"/>
          </a:gradFill>
          <a:ln>
            <a:noFill/>
          </a:ln>
          <a:effectLst>
            <a:outerShdw blurRad="50800" rotWithShape="0" algn="tr" dir="8100000" dist="38100">
              <a:srgbClr val="000000">
                <a:alpha val="4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3" name="Google Shape;173;p21"/>
          <p:cNvSpPr/>
          <p:nvPr/>
        </p:nvSpPr>
        <p:spPr>
          <a:xfrm flipH="1" rot="5400000">
            <a:off x="6303962" y="1401763"/>
            <a:ext cx="989013" cy="1004888"/>
          </a:xfrm>
          <a:prstGeom prst="round2SameRect">
            <a:avLst>
              <a:gd fmla="val 34679" name="adj1"/>
              <a:gd fmla="val 0" name="adj2"/>
            </a:avLst>
          </a:prstGeom>
          <a:gradFill>
            <a:gsLst>
              <a:gs pos="0">
                <a:srgbClr val="D8243D"/>
              </a:gs>
              <a:gs pos="100000">
                <a:schemeClr val="accent3"/>
              </a:gs>
            </a:gsLst>
            <a:lin ang="16200000" scaled="0"/>
          </a:gra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4" name="Google Shape;174;p21"/>
          <p:cNvSpPr/>
          <p:nvPr/>
        </p:nvSpPr>
        <p:spPr>
          <a:xfrm rot="-5400000">
            <a:off x="3444876" y="733425"/>
            <a:ext cx="989012" cy="4713287"/>
          </a:xfrm>
          <a:prstGeom prst="round2SameRect">
            <a:avLst>
              <a:gd fmla="val 23321" name="adj1"/>
              <a:gd fmla="val 0" name="adj2"/>
            </a:avLst>
          </a:prstGeom>
          <a:gradFill>
            <a:gsLst>
              <a:gs pos="0">
                <a:schemeClr val="accent2"/>
              </a:gs>
              <a:gs pos="99000">
                <a:srgbClr val="3691AA"/>
              </a:gs>
              <a:gs pos="100000">
                <a:srgbClr val="3691AA"/>
              </a:gs>
            </a:gsLst>
            <a:lin ang="5400000" scaled="0"/>
          </a:gradFill>
          <a:ln>
            <a:noFill/>
          </a:ln>
          <a:effectLst>
            <a:outerShdw blurRad="50800" rotWithShape="0" algn="tr" dir="8100000" dist="38100">
              <a:srgbClr val="000000">
                <a:alpha val="4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5" name="Google Shape;175;p21"/>
          <p:cNvSpPr/>
          <p:nvPr/>
        </p:nvSpPr>
        <p:spPr>
          <a:xfrm flipH="1" rot="5400000">
            <a:off x="6303963" y="2587625"/>
            <a:ext cx="989012" cy="1004888"/>
          </a:xfrm>
          <a:prstGeom prst="round2SameRect">
            <a:avLst>
              <a:gd fmla="val 34679" name="adj1"/>
              <a:gd fmla="val 0" name="adj2"/>
            </a:avLst>
          </a:prstGeom>
          <a:gradFill>
            <a:gsLst>
              <a:gs pos="0">
                <a:srgbClr val="3691AA"/>
              </a:gs>
              <a:gs pos="100000">
                <a:schemeClr val="accent2"/>
              </a:gs>
            </a:gsLst>
            <a:lin ang="16200000" scaled="0"/>
          </a:gra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6" name="Google Shape;176;p21"/>
          <p:cNvSpPr/>
          <p:nvPr/>
        </p:nvSpPr>
        <p:spPr>
          <a:xfrm rot="-5400000">
            <a:off x="3445669" y="1955007"/>
            <a:ext cx="987425" cy="4713287"/>
          </a:xfrm>
          <a:prstGeom prst="round2SameRect">
            <a:avLst>
              <a:gd fmla="val 23321" name="adj1"/>
              <a:gd fmla="val 0" name="adj2"/>
            </a:avLst>
          </a:prstGeom>
          <a:gradFill>
            <a:gsLst>
              <a:gs pos="0">
                <a:schemeClr val="dk2"/>
              </a:gs>
              <a:gs pos="99000">
                <a:srgbClr val="434A59"/>
              </a:gs>
              <a:gs pos="100000">
                <a:srgbClr val="434A59"/>
              </a:gs>
            </a:gsLst>
            <a:lin ang="5400000" scaled="0"/>
          </a:gradFill>
          <a:ln>
            <a:noFill/>
          </a:ln>
          <a:effectLst>
            <a:outerShdw blurRad="50800" rotWithShape="0" algn="tr" dir="8100000" dist="38100">
              <a:srgbClr val="000000">
                <a:alpha val="4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7" name="Google Shape;177;p21"/>
          <p:cNvSpPr/>
          <p:nvPr/>
        </p:nvSpPr>
        <p:spPr>
          <a:xfrm flipH="1" rot="5400000">
            <a:off x="6304756" y="3809207"/>
            <a:ext cx="987425" cy="1004888"/>
          </a:xfrm>
          <a:prstGeom prst="round2SameRect">
            <a:avLst>
              <a:gd fmla="val 34679" name="adj1"/>
              <a:gd fmla="val 0" name="adj2"/>
            </a:avLst>
          </a:prstGeom>
          <a:gradFill>
            <a:gsLst>
              <a:gs pos="0">
                <a:srgbClr val="434A59"/>
              </a:gs>
              <a:gs pos="100000">
                <a:schemeClr val="dk2"/>
              </a:gs>
            </a:gsLst>
            <a:lin ang="16200000" scaled="0"/>
          </a:gra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8" name="Google Shape;178;p21"/>
          <p:cNvSpPr/>
          <p:nvPr/>
        </p:nvSpPr>
        <p:spPr>
          <a:xfrm rot="-5400000">
            <a:off x="3452467" y="3140870"/>
            <a:ext cx="987425" cy="4713287"/>
          </a:xfrm>
          <a:prstGeom prst="round2SameRect">
            <a:avLst>
              <a:gd fmla="val 23321" name="adj1"/>
              <a:gd fmla="val 0" name="adj2"/>
            </a:avLst>
          </a:prstGeom>
          <a:gradFill>
            <a:gsLst>
              <a:gs pos="0">
                <a:schemeClr val="accent1"/>
              </a:gs>
              <a:gs pos="99000">
                <a:srgbClr val="B48100"/>
              </a:gs>
              <a:gs pos="100000">
                <a:srgbClr val="B48100"/>
              </a:gs>
            </a:gsLst>
            <a:lin ang="5400000" scaled="0"/>
          </a:gradFill>
          <a:ln>
            <a:noFill/>
          </a:ln>
          <a:effectLst>
            <a:outerShdw blurRad="50800" rotWithShape="0" algn="tr" dir="8100000" dist="38100">
              <a:srgbClr val="000000">
                <a:alpha val="4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79" name="Google Shape;179;p21"/>
          <p:cNvSpPr/>
          <p:nvPr/>
        </p:nvSpPr>
        <p:spPr>
          <a:xfrm flipH="1" rot="5400000">
            <a:off x="6304756" y="4995069"/>
            <a:ext cx="987425" cy="1004888"/>
          </a:xfrm>
          <a:prstGeom prst="round2SameRect">
            <a:avLst>
              <a:gd fmla="val 34679" name="adj1"/>
              <a:gd fmla="val 0" name="adj2"/>
            </a:avLst>
          </a:prstGeom>
          <a:gradFill>
            <a:gsLst>
              <a:gs pos="0">
                <a:srgbClr val="B48100"/>
              </a:gs>
              <a:gs pos="100000">
                <a:schemeClr val="accent1"/>
              </a:gs>
            </a:gsLst>
            <a:lin ang="16200000" scaled="0"/>
          </a:gra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shadow_1_m" id="180" name="Google Shape;180;p21"/>
          <p:cNvPicPr preferRelativeResize="0"/>
          <p:nvPr/>
        </p:nvPicPr>
        <p:blipFill rotWithShape="1">
          <a:blip r:embed="rId3">
            <a:alphaModFix/>
          </a:blip>
          <a:srcRect b="0" l="0" r="61411" t="0"/>
          <a:stretch/>
        </p:blipFill>
        <p:spPr>
          <a:xfrm>
            <a:off x="6165850" y="185738"/>
            <a:ext cx="131763" cy="7134225"/>
          </a:xfrm>
          <a:prstGeom prst="rect">
            <a:avLst/>
          </a:prstGeom>
          <a:noFill/>
          <a:ln>
            <a:noFill/>
          </a:ln>
        </p:spPr>
      </p:pic>
      <p:sp>
        <p:nvSpPr>
          <p:cNvPr id="181" name="Google Shape;181;p21"/>
          <p:cNvSpPr txBox="1"/>
          <p:nvPr/>
        </p:nvSpPr>
        <p:spPr>
          <a:xfrm>
            <a:off x="6502400" y="1549400"/>
            <a:ext cx="496888" cy="7080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rgbClr val="FFFFFF"/>
                </a:solidFill>
                <a:latin typeface="Comic Sans MS"/>
                <a:ea typeface="Comic Sans MS"/>
                <a:cs typeface="Comic Sans MS"/>
                <a:sym typeface="Comic Sans MS"/>
              </a:rPr>
              <a:t>1</a:t>
            </a:r>
            <a:endParaRPr/>
          </a:p>
        </p:txBody>
      </p:sp>
      <p:sp>
        <p:nvSpPr>
          <p:cNvPr id="182" name="Google Shape;182;p21"/>
          <p:cNvSpPr txBox="1"/>
          <p:nvPr/>
        </p:nvSpPr>
        <p:spPr>
          <a:xfrm>
            <a:off x="6502400" y="2735263"/>
            <a:ext cx="496888" cy="7080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rgbClr val="FFFFFF"/>
                </a:solidFill>
                <a:latin typeface="Comic Sans MS"/>
                <a:ea typeface="Comic Sans MS"/>
                <a:cs typeface="Comic Sans MS"/>
                <a:sym typeface="Comic Sans MS"/>
              </a:rPr>
              <a:t>2</a:t>
            </a:r>
            <a:endParaRPr/>
          </a:p>
        </p:txBody>
      </p:sp>
      <p:sp>
        <p:nvSpPr>
          <p:cNvPr id="183" name="Google Shape;183;p21"/>
          <p:cNvSpPr txBox="1"/>
          <p:nvPr/>
        </p:nvSpPr>
        <p:spPr>
          <a:xfrm>
            <a:off x="6502400" y="3957638"/>
            <a:ext cx="496888" cy="7080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rgbClr val="FFFFFF"/>
                </a:solidFill>
                <a:latin typeface="Comic Sans MS"/>
                <a:ea typeface="Comic Sans MS"/>
                <a:cs typeface="Comic Sans MS"/>
                <a:sym typeface="Comic Sans MS"/>
              </a:rPr>
              <a:t>3</a:t>
            </a:r>
            <a:endParaRPr/>
          </a:p>
        </p:txBody>
      </p:sp>
      <p:sp>
        <p:nvSpPr>
          <p:cNvPr id="184" name="Google Shape;184;p21"/>
          <p:cNvSpPr txBox="1"/>
          <p:nvPr/>
        </p:nvSpPr>
        <p:spPr>
          <a:xfrm>
            <a:off x="6502400" y="5143500"/>
            <a:ext cx="496888" cy="7080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rgbClr val="FFFFFF"/>
                </a:solidFill>
                <a:latin typeface="Comic Sans MS"/>
                <a:ea typeface="Comic Sans MS"/>
                <a:cs typeface="Comic Sans MS"/>
                <a:sym typeface="Comic Sans MS"/>
              </a:rPr>
              <a:t>4</a:t>
            </a:r>
            <a:endParaRPr/>
          </a:p>
        </p:txBody>
      </p:sp>
      <p:sp>
        <p:nvSpPr>
          <p:cNvPr id="185" name="Google Shape;185;p21"/>
          <p:cNvSpPr/>
          <p:nvPr/>
        </p:nvSpPr>
        <p:spPr>
          <a:xfrm>
            <a:off x="1088577" y="1718846"/>
            <a:ext cx="5388423" cy="338554"/>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chemeClr val="lt1"/>
                </a:solidFill>
                <a:latin typeface="Calibri"/>
                <a:ea typeface="Calibri"/>
                <a:cs typeface="Calibri"/>
                <a:sym typeface="Calibri"/>
              </a:rPr>
              <a:t>Đóng mở từ xa bằng tay khiển RF ( phục vụ chủ nhà )</a:t>
            </a:r>
            <a:endParaRPr b="1" i="0" sz="1600" u="none" cap="none" strike="noStrike">
              <a:solidFill>
                <a:schemeClr val="lt1"/>
              </a:solidFill>
              <a:latin typeface="Calibri"/>
              <a:ea typeface="Calibri"/>
              <a:cs typeface="Calibri"/>
              <a:sym typeface="Calibri"/>
            </a:endParaRPr>
          </a:p>
        </p:txBody>
      </p:sp>
      <p:sp>
        <p:nvSpPr>
          <p:cNvPr id="186" name="Google Shape;186;p21"/>
          <p:cNvSpPr/>
          <p:nvPr/>
        </p:nvSpPr>
        <p:spPr>
          <a:xfrm>
            <a:off x="1143000" y="4090419"/>
            <a:ext cx="5468885" cy="338554"/>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chemeClr val="lt1"/>
                </a:solidFill>
                <a:latin typeface="Calibri"/>
                <a:ea typeface="Calibri"/>
                <a:cs typeface="Calibri"/>
                <a:sym typeface="Calibri"/>
              </a:rPr>
              <a:t>Quản lý qua giao diện app trên điện thoại ( chủ nhà )</a:t>
            </a:r>
            <a:endParaRPr b="1" i="0" sz="1600" u="none" cap="none" strike="noStrike">
              <a:solidFill>
                <a:schemeClr val="lt1"/>
              </a:solidFill>
              <a:latin typeface="Calibri"/>
              <a:ea typeface="Calibri"/>
              <a:cs typeface="Calibri"/>
              <a:sym typeface="Calibri"/>
            </a:endParaRPr>
          </a:p>
        </p:txBody>
      </p:sp>
      <p:sp>
        <p:nvSpPr>
          <p:cNvPr id="187" name="Google Shape;187;p21"/>
          <p:cNvSpPr/>
          <p:nvPr/>
        </p:nvSpPr>
        <p:spPr>
          <a:xfrm>
            <a:off x="1295400" y="5257800"/>
            <a:ext cx="5308810" cy="400110"/>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chemeClr val="lt1"/>
                </a:solidFill>
                <a:latin typeface="Calibri"/>
                <a:ea typeface="Calibri"/>
                <a:cs typeface="Calibri"/>
                <a:sym typeface="Calibri"/>
              </a:rPr>
              <a:t>Báo động chống trộm và cửa đóng không chặt</a:t>
            </a:r>
            <a:r>
              <a:rPr b="1" i="0" lang="en-US" sz="2000" u="none" cap="none" strike="noStrike">
                <a:solidFill>
                  <a:schemeClr val="lt1"/>
                </a:solidFill>
                <a:latin typeface="Calibri"/>
                <a:ea typeface="Calibri"/>
                <a:cs typeface="Calibri"/>
                <a:sym typeface="Calibri"/>
              </a:rPr>
              <a:t> </a:t>
            </a:r>
            <a:endParaRPr/>
          </a:p>
        </p:txBody>
      </p:sp>
      <p:sp>
        <p:nvSpPr>
          <p:cNvPr id="188" name="Google Shape;188;p21"/>
          <p:cNvSpPr/>
          <p:nvPr/>
        </p:nvSpPr>
        <p:spPr>
          <a:xfrm>
            <a:off x="1295400" y="2857517"/>
            <a:ext cx="4648200" cy="338554"/>
          </a:xfrm>
          <a:prstGeom prst="rect">
            <a:avLst/>
          </a:prstGeom>
          <a:noFill/>
          <a:ln>
            <a:noFill/>
          </a:ln>
        </p:spPr>
        <p:txBody>
          <a:bodyPr anchorCtr="0" anchor="t" bIns="45700" lIns="91425" spcFirstLastPara="1" rIns="91425" wrap="square" tIns="45700">
            <a:noAutofit/>
          </a:bodyPr>
          <a:lstStyle/>
          <a:p>
            <a:pPr indent="0" lvl="1" marL="457200" marR="0" rtl="0" algn="l">
              <a:spcBef>
                <a:spcPts val="0"/>
              </a:spcBef>
              <a:spcAft>
                <a:spcPts val="0"/>
              </a:spcAft>
              <a:buNone/>
            </a:pPr>
            <a:r>
              <a:rPr b="1" i="0" lang="en-US" sz="1600" u="none" cap="none" strike="noStrike">
                <a:solidFill>
                  <a:schemeClr val="lt1"/>
                </a:solidFill>
                <a:latin typeface="Calibri"/>
                <a:ea typeface="Calibri"/>
                <a:cs typeface="Calibri"/>
                <a:sym typeface="Calibri"/>
              </a:rPr>
              <a:t>Đóng mở bằng thẻ RFID ( cho sinh viên trọ )</a:t>
            </a:r>
            <a:endParaRPr b="1" i="0" sz="1600"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Module">
      <a:dk1>
        <a:srgbClr val="000000"/>
      </a:dk1>
      <a:lt1>
        <a:srgbClr val="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